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9" r:id="rId5"/>
    <p:sldId id="259" r:id="rId6"/>
    <p:sldId id="270" r:id="rId7"/>
    <p:sldId id="260" r:id="rId8"/>
    <p:sldId id="261" r:id="rId9"/>
    <p:sldId id="262" r:id="rId10"/>
    <p:sldId id="263" r:id="rId11"/>
    <p:sldId id="264" r:id="rId12"/>
    <p:sldId id="265" r:id="rId13"/>
    <p:sldId id="266" r:id="rId14"/>
    <p:sldId id="267" r:id="rId15"/>
    <p:sldId id="268" r:id="rId16"/>
    <p:sldId id="271" r:id="rId17"/>
    <p:sldId id="272" r:id="rId18"/>
    <p:sldId id="273" r:id="rId19"/>
    <p:sldId id="274" r:id="rId20"/>
    <p:sldId id="275" r:id="rId21"/>
    <p:sldId id="276" r:id="rId22"/>
    <p:sldId id="277" r:id="rId23"/>
  </p:sldIdLst>
  <p:sldSz cx="18288000" cy="10287000"/>
  <p:notesSz cx="6858000" cy="9144000"/>
  <p:embeddedFontLst>
    <p:embeddedFont>
      <p:font typeface="Prata" panose="020B0604020202020204" charset="0"/>
      <p:regular r:id="rId24"/>
    </p:embeddedFont>
    <p:embeddedFont>
      <p:font typeface="Radley" panose="020B0604020202020204" charset="0"/>
      <p:regular r:id="rId25"/>
    </p:embeddedFont>
    <p:embeddedFont>
      <p:font typeface="Raleway" pitchFamily="2" charset="0"/>
      <p:regular r:id="rId26"/>
      <p:bold r:id="rId27"/>
      <p:italic r:id="rId28"/>
      <p:boldItalic r:id="rId29"/>
    </p:embeddedFont>
    <p:embeddedFont>
      <p:font typeface="Raleway Bold"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grpSp>
        <p:nvGrpSpPr>
          <p:cNvPr id="2" name="Group 2"/>
          <p:cNvGrpSpPr/>
          <p:nvPr/>
        </p:nvGrpSpPr>
        <p:grpSpPr>
          <a:xfrm>
            <a:off x="16740784" y="0"/>
            <a:ext cx="1547216" cy="10287000"/>
            <a:chOff x="0" y="0"/>
            <a:chExt cx="523379" cy="3479800"/>
          </a:xfrm>
        </p:grpSpPr>
        <p:sp>
          <p:nvSpPr>
            <p:cNvPr id="3" name="Freeform 3"/>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txBody>
            <a:bodyPr/>
            <a:lstStyle/>
            <a:p>
              <a:endParaRPr lang="en-US"/>
            </a:p>
          </p:txBody>
        </p:sp>
      </p:grpSp>
      <p:sp>
        <p:nvSpPr>
          <p:cNvPr id="4" name="Freeform 4"/>
          <p:cNvSpPr/>
          <p:nvPr/>
        </p:nvSpPr>
        <p:spPr>
          <a:xfrm>
            <a:off x="1028700" y="589625"/>
            <a:ext cx="805396" cy="713994"/>
          </a:xfrm>
          <a:custGeom>
            <a:avLst/>
            <a:gdLst/>
            <a:ahLst/>
            <a:cxnLst/>
            <a:rect l="l" t="t" r="r" b="b"/>
            <a:pathLst>
              <a:path w="805396" h="713994">
                <a:moveTo>
                  <a:pt x="0" y="0"/>
                </a:moveTo>
                <a:lnTo>
                  <a:pt x="805396" y="0"/>
                </a:lnTo>
                <a:lnTo>
                  <a:pt x="805396" y="713994"/>
                </a:lnTo>
                <a:lnTo>
                  <a:pt x="0" y="7139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540404" y="384003"/>
            <a:ext cx="1293692" cy="1289394"/>
          </a:xfrm>
          <a:custGeom>
            <a:avLst/>
            <a:gdLst/>
            <a:ahLst/>
            <a:cxnLst/>
            <a:rect l="l" t="t" r="r" b="b"/>
            <a:pathLst>
              <a:path w="1293692" h="1289394">
                <a:moveTo>
                  <a:pt x="0" y="0"/>
                </a:moveTo>
                <a:lnTo>
                  <a:pt x="1293692" y="0"/>
                </a:lnTo>
                <a:lnTo>
                  <a:pt x="1293692" y="1289394"/>
                </a:lnTo>
                <a:lnTo>
                  <a:pt x="0" y="1289394"/>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1028700" y="3695700"/>
            <a:ext cx="14745813" cy="3124200"/>
          </a:xfrm>
          <a:prstGeom prst="rect">
            <a:avLst/>
          </a:prstGeom>
        </p:spPr>
        <p:txBody>
          <a:bodyPr lIns="0" tIns="0" rIns="0" bIns="0" rtlCol="0" anchor="t">
            <a:spAutoFit/>
          </a:bodyPr>
          <a:lstStyle/>
          <a:p>
            <a:pPr>
              <a:lnSpc>
                <a:spcPts val="12000"/>
              </a:lnSpc>
            </a:pPr>
            <a:r>
              <a:rPr lang="en-US" sz="12000" dirty="0">
                <a:solidFill>
                  <a:srgbClr val="804F3B"/>
                </a:solidFill>
                <a:latin typeface="Radley"/>
              </a:rPr>
              <a:t>FLUTTER Presentation</a:t>
            </a:r>
          </a:p>
        </p:txBody>
      </p:sp>
      <p:sp>
        <p:nvSpPr>
          <p:cNvPr id="7" name="TextBox 7"/>
          <p:cNvSpPr txBox="1"/>
          <p:nvPr/>
        </p:nvSpPr>
        <p:spPr>
          <a:xfrm>
            <a:off x="1028700" y="9206520"/>
            <a:ext cx="5913783" cy="490855"/>
          </a:xfrm>
          <a:prstGeom prst="rect">
            <a:avLst/>
          </a:prstGeom>
        </p:spPr>
        <p:txBody>
          <a:bodyPr lIns="0" tIns="0" rIns="0" bIns="0" rtlCol="0" anchor="t">
            <a:spAutoFit/>
          </a:bodyPr>
          <a:lstStyle/>
          <a:p>
            <a:pPr>
              <a:lnSpc>
                <a:spcPts val="3919"/>
              </a:lnSpc>
            </a:pPr>
            <a:r>
              <a:rPr lang="en-US" sz="2799">
                <a:solidFill>
                  <a:srgbClr val="804F3B"/>
                </a:solidFill>
                <a:latin typeface="Raleway"/>
              </a:rPr>
              <a:t>Dr. Ravita Mishra</a:t>
            </a:r>
          </a:p>
        </p:txBody>
      </p:sp>
      <p:sp>
        <p:nvSpPr>
          <p:cNvPr id="9" name="TextBox 9"/>
          <p:cNvSpPr txBox="1"/>
          <p:nvPr/>
        </p:nvSpPr>
        <p:spPr>
          <a:xfrm rot="5400000">
            <a:off x="16399230" y="8400284"/>
            <a:ext cx="2277949" cy="316230"/>
          </a:xfrm>
          <a:prstGeom prst="rect">
            <a:avLst/>
          </a:prstGeom>
        </p:spPr>
        <p:txBody>
          <a:bodyPr lIns="0" tIns="0" rIns="0" bIns="0" rtlCol="0" anchor="t">
            <a:spAutoFit/>
          </a:bodyPr>
          <a:lstStyle/>
          <a:p>
            <a:pPr algn="r">
              <a:lnSpc>
                <a:spcPts val="2520"/>
              </a:lnSpc>
            </a:pPr>
            <a:r>
              <a:rPr lang="en-US" sz="1800" dirty="0">
                <a:solidFill>
                  <a:srgbClr val="804F3B"/>
                </a:solidFill>
                <a:latin typeface="Raleway"/>
              </a:rPr>
              <a:t>FLUTTER</a:t>
            </a:r>
          </a:p>
        </p:txBody>
      </p:sp>
      <p:sp>
        <p:nvSpPr>
          <p:cNvPr id="10" name="TextBox 10"/>
          <p:cNvSpPr txBox="1"/>
          <p:nvPr/>
        </p:nvSpPr>
        <p:spPr>
          <a:xfrm>
            <a:off x="9144000" y="9206520"/>
            <a:ext cx="5913783" cy="961097"/>
          </a:xfrm>
          <a:prstGeom prst="rect">
            <a:avLst/>
          </a:prstGeom>
        </p:spPr>
        <p:txBody>
          <a:bodyPr lIns="0" tIns="0" rIns="0" bIns="0" rtlCol="0" anchor="t">
            <a:spAutoFit/>
          </a:bodyPr>
          <a:lstStyle/>
          <a:p>
            <a:pPr>
              <a:lnSpc>
                <a:spcPts val="3919"/>
              </a:lnSpc>
            </a:pPr>
            <a:r>
              <a:rPr lang="en-US" sz="2799" dirty="0">
                <a:solidFill>
                  <a:srgbClr val="804F3B"/>
                </a:solidFill>
                <a:latin typeface="Raleway"/>
              </a:rPr>
              <a:t>Aniket Mahajan</a:t>
            </a:r>
          </a:p>
          <a:p>
            <a:pPr>
              <a:lnSpc>
                <a:spcPts val="3919"/>
              </a:lnSpc>
            </a:pPr>
            <a:r>
              <a:rPr lang="en-US" sz="2799">
                <a:solidFill>
                  <a:srgbClr val="804F3B"/>
                </a:solidFill>
                <a:latin typeface="Raleway"/>
              </a:rPr>
              <a:t>D15B 33</a:t>
            </a:r>
            <a:endParaRPr lang="en-US" sz="2799" dirty="0">
              <a:solidFill>
                <a:srgbClr val="804F3B"/>
              </a:solidFill>
              <a:latin typeface="Raleway"/>
            </a:endParaRPr>
          </a:p>
        </p:txBody>
      </p:sp>
      <p:sp>
        <p:nvSpPr>
          <p:cNvPr id="11" name="TextBox 11"/>
          <p:cNvSpPr txBox="1"/>
          <p:nvPr/>
        </p:nvSpPr>
        <p:spPr>
          <a:xfrm>
            <a:off x="1028700" y="8491725"/>
            <a:ext cx="5913783" cy="490855"/>
          </a:xfrm>
          <a:prstGeom prst="rect">
            <a:avLst/>
          </a:prstGeom>
        </p:spPr>
        <p:txBody>
          <a:bodyPr lIns="0" tIns="0" rIns="0" bIns="0" rtlCol="0" anchor="t">
            <a:spAutoFit/>
          </a:bodyPr>
          <a:lstStyle/>
          <a:p>
            <a:pPr>
              <a:lnSpc>
                <a:spcPts val="3919"/>
              </a:lnSpc>
            </a:pPr>
            <a:r>
              <a:rPr lang="en-US" sz="2799">
                <a:solidFill>
                  <a:srgbClr val="804F3B"/>
                </a:solidFill>
                <a:latin typeface="Raleway Bold"/>
              </a:rPr>
              <a:t>Advisor</a:t>
            </a:r>
          </a:p>
        </p:txBody>
      </p:sp>
      <p:sp>
        <p:nvSpPr>
          <p:cNvPr id="12" name="TextBox 12"/>
          <p:cNvSpPr txBox="1"/>
          <p:nvPr/>
        </p:nvSpPr>
        <p:spPr>
          <a:xfrm>
            <a:off x="9144000" y="8491725"/>
            <a:ext cx="5913783" cy="490855"/>
          </a:xfrm>
          <a:prstGeom prst="rect">
            <a:avLst/>
          </a:prstGeom>
        </p:spPr>
        <p:txBody>
          <a:bodyPr lIns="0" tIns="0" rIns="0" bIns="0" rtlCol="0" anchor="t">
            <a:spAutoFit/>
          </a:bodyPr>
          <a:lstStyle/>
          <a:p>
            <a:pPr>
              <a:lnSpc>
                <a:spcPts val="3919"/>
              </a:lnSpc>
            </a:pPr>
            <a:r>
              <a:rPr lang="en-US" sz="2799">
                <a:solidFill>
                  <a:srgbClr val="804F3B"/>
                </a:solidFill>
                <a:latin typeface="Raleway Bold"/>
              </a:rPr>
              <a:t>Student</a:t>
            </a:r>
          </a:p>
        </p:txBody>
      </p:sp>
      <p:sp>
        <p:nvSpPr>
          <p:cNvPr id="13" name="TextBox 13"/>
          <p:cNvSpPr txBox="1"/>
          <p:nvPr/>
        </p:nvSpPr>
        <p:spPr>
          <a:xfrm>
            <a:off x="2113008" y="631408"/>
            <a:ext cx="2178410" cy="920496"/>
          </a:xfrm>
          <a:prstGeom prst="rect">
            <a:avLst/>
          </a:prstGeom>
        </p:spPr>
        <p:txBody>
          <a:bodyPr lIns="0" tIns="0" rIns="0" bIns="0" rtlCol="0" anchor="t">
            <a:spAutoFit/>
          </a:bodyPr>
          <a:lstStyle/>
          <a:p>
            <a:pPr>
              <a:lnSpc>
                <a:spcPts val="1871"/>
              </a:lnSpc>
            </a:pPr>
            <a:r>
              <a:rPr lang="en-US" sz="1599">
                <a:solidFill>
                  <a:srgbClr val="804F3B"/>
                </a:solidFill>
                <a:latin typeface="Raleway Bold"/>
              </a:rPr>
              <a:t>VIVEKANAND EDUCATION SOCIETY’S INSTITUTE OF TECHNOLOGY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sp>
        <p:nvSpPr>
          <p:cNvPr id="2" name="TextBox 2"/>
          <p:cNvSpPr txBox="1"/>
          <p:nvPr/>
        </p:nvSpPr>
        <p:spPr>
          <a:xfrm>
            <a:off x="17127588" y="9201150"/>
            <a:ext cx="773608" cy="537845"/>
          </a:xfrm>
          <a:prstGeom prst="rect">
            <a:avLst/>
          </a:prstGeom>
        </p:spPr>
        <p:txBody>
          <a:bodyPr lIns="0" tIns="0" rIns="0" bIns="0" rtlCol="0" anchor="t">
            <a:spAutoFit/>
          </a:bodyPr>
          <a:lstStyle/>
          <a:p>
            <a:pPr algn="ctr">
              <a:lnSpc>
                <a:spcPts val="4480"/>
              </a:lnSpc>
            </a:pPr>
            <a:r>
              <a:rPr lang="en-US" sz="3200">
                <a:solidFill>
                  <a:srgbClr val="804F3B"/>
                </a:solidFill>
                <a:latin typeface="Prata"/>
              </a:rPr>
              <a:t>2</a:t>
            </a:r>
          </a:p>
        </p:txBody>
      </p:sp>
      <p:grpSp>
        <p:nvGrpSpPr>
          <p:cNvPr id="3" name="Group 3"/>
          <p:cNvGrpSpPr/>
          <p:nvPr/>
        </p:nvGrpSpPr>
        <p:grpSpPr>
          <a:xfrm>
            <a:off x="16740784" y="0"/>
            <a:ext cx="1547216" cy="10287000"/>
            <a:chOff x="0" y="0"/>
            <a:chExt cx="523379" cy="3479800"/>
          </a:xfrm>
        </p:grpSpPr>
        <p:sp>
          <p:nvSpPr>
            <p:cNvPr id="4" name="Freeform 4"/>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txBody>
            <a:bodyPr/>
            <a:lstStyle/>
            <a:p>
              <a:endParaRPr lang="en-US"/>
            </a:p>
          </p:txBody>
        </p:sp>
      </p:grpSp>
      <p:sp>
        <p:nvSpPr>
          <p:cNvPr id="5" name="Freeform 5"/>
          <p:cNvSpPr/>
          <p:nvPr/>
        </p:nvSpPr>
        <p:spPr>
          <a:xfrm>
            <a:off x="-1842618" y="3119277"/>
            <a:ext cx="8307170" cy="6139023"/>
          </a:xfrm>
          <a:custGeom>
            <a:avLst/>
            <a:gdLst/>
            <a:ahLst/>
            <a:cxnLst/>
            <a:rect l="l" t="t" r="r" b="b"/>
            <a:pathLst>
              <a:path w="8307170" h="6139023">
                <a:moveTo>
                  <a:pt x="0" y="0"/>
                </a:moveTo>
                <a:lnTo>
                  <a:pt x="8307170" y="0"/>
                </a:lnTo>
                <a:lnTo>
                  <a:pt x="8307170" y="6139023"/>
                </a:lnTo>
                <a:lnTo>
                  <a:pt x="0" y="61390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1028700" y="703961"/>
            <a:ext cx="541292" cy="566547"/>
          </a:xfrm>
          <a:prstGeom prst="rect">
            <a:avLst/>
          </a:prstGeom>
        </p:spPr>
        <p:txBody>
          <a:bodyPr lIns="0" tIns="0" rIns="0" bIns="0" rtlCol="0" anchor="t">
            <a:spAutoFit/>
          </a:bodyPr>
          <a:lstStyle/>
          <a:p>
            <a:pPr algn="just">
              <a:lnSpc>
                <a:spcPts val="4328"/>
              </a:lnSpc>
            </a:pPr>
            <a:r>
              <a:rPr lang="en-US" sz="3699" dirty="0">
                <a:latin typeface="Raleway Bold"/>
              </a:rPr>
              <a:t>IV</a:t>
            </a:r>
          </a:p>
        </p:txBody>
      </p:sp>
      <p:sp>
        <p:nvSpPr>
          <p:cNvPr id="8" name="TextBox 8"/>
          <p:cNvSpPr txBox="1"/>
          <p:nvPr/>
        </p:nvSpPr>
        <p:spPr>
          <a:xfrm>
            <a:off x="1569992" y="772160"/>
            <a:ext cx="4187336" cy="439674"/>
          </a:xfrm>
          <a:prstGeom prst="rect">
            <a:avLst/>
          </a:prstGeom>
        </p:spPr>
        <p:txBody>
          <a:bodyPr lIns="0" tIns="0" rIns="0" bIns="0" rtlCol="0" anchor="t">
            <a:spAutoFit/>
          </a:bodyPr>
          <a:lstStyle/>
          <a:p>
            <a:pPr algn="just">
              <a:lnSpc>
                <a:spcPts val="3392"/>
              </a:lnSpc>
            </a:pPr>
            <a:r>
              <a:rPr lang="en-US" sz="2899" dirty="0">
                <a:latin typeface="Raleway Bold"/>
              </a:rPr>
              <a:t>FEASIBILITY ANALYSIS</a:t>
            </a:r>
          </a:p>
        </p:txBody>
      </p:sp>
      <p:sp>
        <p:nvSpPr>
          <p:cNvPr id="9" name="TextBox 9"/>
          <p:cNvSpPr txBox="1"/>
          <p:nvPr/>
        </p:nvSpPr>
        <p:spPr>
          <a:xfrm>
            <a:off x="16918147" y="9134475"/>
            <a:ext cx="682307" cy="553678"/>
          </a:xfrm>
          <a:prstGeom prst="rect">
            <a:avLst/>
          </a:prstGeom>
        </p:spPr>
        <p:txBody>
          <a:bodyPr lIns="0" tIns="0" rIns="0" bIns="0" rtlCol="0" anchor="t">
            <a:spAutoFit/>
          </a:bodyPr>
          <a:lstStyle/>
          <a:p>
            <a:pPr algn="r">
              <a:lnSpc>
                <a:spcPts val="4800"/>
              </a:lnSpc>
            </a:pPr>
            <a:r>
              <a:rPr lang="en-US" sz="3000" dirty="0">
                <a:solidFill>
                  <a:srgbClr val="804F3B"/>
                </a:solidFill>
                <a:latin typeface="Raleway"/>
              </a:rPr>
              <a:t>10</a:t>
            </a:r>
          </a:p>
        </p:txBody>
      </p:sp>
      <p:sp>
        <p:nvSpPr>
          <p:cNvPr id="10" name="TextBox 10"/>
          <p:cNvSpPr txBox="1"/>
          <p:nvPr/>
        </p:nvSpPr>
        <p:spPr>
          <a:xfrm>
            <a:off x="6464552" y="1802971"/>
            <a:ext cx="10008340" cy="6894195"/>
          </a:xfrm>
          <a:prstGeom prst="rect">
            <a:avLst/>
          </a:prstGeom>
        </p:spPr>
        <p:txBody>
          <a:bodyPr wrap="square" lIns="0" tIns="0" rIns="0" bIns="0" rtlCol="0" anchor="t">
            <a:spAutoFit/>
          </a:bodyPr>
          <a:lstStyle/>
          <a:p>
            <a:pPr algn="l">
              <a:buFont typeface="+mj-lt"/>
              <a:buAutoNum type="arabicPeriod"/>
            </a:pPr>
            <a:r>
              <a:rPr lang="en-US" sz="3200" b="1" i="0" dirty="0">
                <a:solidFill>
                  <a:srgbClr val="0D0D0D"/>
                </a:solidFill>
                <a:effectLst/>
                <a:latin typeface="Söhne"/>
              </a:rPr>
              <a:t>Technical Feasibility:</a:t>
            </a:r>
            <a:r>
              <a:rPr lang="en-US" sz="3200" b="0" i="0" dirty="0">
                <a:solidFill>
                  <a:srgbClr val="0D0D0D"/>
                </a:solidFill>
                <a:effectLst/>
                <a:latin typeface="Söhne"/>
              </a:rPr>
              <a:t> Leveraging Flutter, a robust and cross-platform framework, ensures compatibility with both Android and iOS devices, reducing development time and maintenance efforts.</a:t>
            </a:r>
          </a:p>
          <a:p>
            <a:pPr algn="l">
              <a:buFont typeface="+mj-lt"/>
              <a:buAutoNum type="arabicPeriod"/>
            </a:pPr>
            <a:endParaRPr lang="en-US" sz="3200" b="0" i="0" dirty="0">
              <a:solidFill>
                <a:srgbClr val="0D0D0D"/>
              </a:solidFill>
              <a:effectLst/>
              <a:latin typeface="Söhne"/>
            </a:endParaRPr>
          </a:p>
          <a:p>
            <a:pPr algn="l">
              <a:buFont typeface="+mj-lt"/>
              <a:buAutoNum type="arabicPeriod"/>
            </a:pPr>
            <a:r>
              <a:rPr lang="en-US" sz="3200" b="1" i="0" dirty="0">
                <a:solidFill>
                  <a:srgbClr val="0D0D0D"/>
                </a:solidFill>
                <a:effectLst/>
                <a:latin typeface="Söhne"/>
              </a:rPr>
              <a:t>Market Feasibility:</a:t>
            </a:r>
            <a:r>
              <a:rPr lang="en-US" sz="3200" b="0" i="0" dirty="0">
                <a:solidFill>
                  <a:srgbClr val="0D0D0D"/>
                </a:solidFill>
                <a:effectLst/>
                <a:latin typeface="Söhne"/>
              </a:rPr>
              <a:t> The growing demand for platforms facilitating startup-investor-NGO collaborations signifies a lucrative market opportunity, with potential for significant user acquisition and revenue generation.</a:t>
            </a:r>
          </a:p>
          <a:p>
            <a:pPr algn="l">
              <a:buFont typeface="+mj-lt"/>
              <a:buAutoNum type="arabicPeriod"/>
            </a:pPr>
            <a:endParaRPr lang="en-US" sz="3200" b="0" i="0" dirty="0">
              <a:solidFill>
                <a:srgbClr val="0D0D0D"/>
              </a:solidFill>
              <a:effectLst/>
              <a:latin typeface="Söhne"/>
            </a:endParaRPr>
          </a:p>
          <a:p>
            <a:pPr algn="l">
              <a:buFont typeface="+mj-lt"/>
              <a:buAutoNum type="arabicPeriod"/>
            </a:pPr>
            <a:r>
              <a:rPr lang="en-US" sz="3200" b="1" i="0" dirty="0">
                <a:solidFill>
                  <a:srgbClr val="0D0D0D"/>
                </a:solidFill>
                <a:effectLst/>
                <a:latin typeface="Söhne"/>
              </a:rPr>
              <a:t>Financial Feasibility:</a:t>
            </a:r>
            <a:r>
              <a:rPr lang="en-US" sz="3200" b="0" i="0" dirty="0">
                <a:solidFill>
                  <a:srgbClr val="0D0D0D"/>
                </a:solidFill>
                <a:effectLst/>
                <a:latin typeface="Söhne"/>
              </a:rPr>
              <a:t> With Flutter's cost-effective development model and open-source nature, development expenses are minimized while maintaining high-quality app performance, making it financially viable.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sp>
        <p:nvSpPr>
          <p:cNvPr id="2" name="TextBox 2"/>
          <p:cNvSpPr txBox="1"/>
          <p:nvPr/>
        </p:nvSpPr>
        <p:spPr>
          <a:xfrm>
            <a:off x="17127588" y="9201150"/>
            <a:ext cx="773608" cy="537845"/>
          </a:xfrm>
          <a:prstGeom prst="rect">
            <a:avLst/>
          </a:prstGeom>
        </p:spPr>
        <p:txBody>
          <a:bodyPr lIns="0" tIns="0" rIns="0" bIns="0" rtlCol="0" anchor="t">
            <a:spAutoFit/>
          </a:bodyPr>
          <a:lstStyle/>
          <a:p>
            <a:pPr algn="ctr">
              <a:lnSpc>
                <a:spcPts val="4480"/>
              </a:lnSpc>
            </a:pPr>
            <a:r>
              <a:rPr lang="en-US" sz="3200">
                <a:solidFill>
                  <a:srgbClr val="804F3B"/>
                </a:solidFill>
                <a:latin typeface="Prata"/>
              </a:rPr>
              <a:t>2</a:t>
            </a:r>
          </a:p>
        </p:txBody>
      </p:sp>
      <p:grpSp>
        <p:nvGrpSpPr>
          <p:cNvPr id="3" name="Group 3"/>
          <p:cNvGrpSpPr/>
          <p:nvPr/>
        </p:nvGrpSpPr>
        <p:grpSpPr>
          <a:xfrm>
            <a:off x="16740784" y="0"/>
            <a:ext cx="1547216" cy="10287000"/>
            <a:chOff x="0" y="0"/>
            <a:chExt cx="523379" cy="3479800"/>
          </a:xfrm>
        </p:grpSpPr>
        <p:sp>
          <p:nvSpPr>
            <p:cNvPr id="4" name="Freeform 4"/>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txBody>
            <a:bodyPr/>
            <a:lstStyle/>
            <a:p>
              <a:endParaRPr lang="en-US"/>
            </a:p>
          </p:txBody>
        </p:sp>
      </p:grpSp>
      <p:sp>
        <p:nvSpPr>
          <p:cNvPr id="5" name="Freeform 5"/>
          <p:cNvSpPr/>
          <p:nvPr/>
        </p:nvSpPr>
        <p:spPr>
          <a:xfrm>
            <a:off x="-1260243" y="2246414"/>
            <a:ext cx="8297040" cy="8040586"/>
          </a:xfrm>
          <a:custGeom>
            <a:avLst/>
            <a:gdLst/>
            <a:ahLst/>
            <a:cxnLst/>
            <a:rect l="l" t="t" r="r" b="b"/>
            <a:pathLst>
              <a:path w="8297040" h="8040586">
                <a:moveTo>
                  <a:pt x="0" y="0"/>
                </a:moveTo>
                <a:lnTo>
                  <a:pt x="8297039" y="0"/>
                </a:lnTo>
                <a:lnTo>
                  <a:pt x="8297039" y="8040586"/>
                </a:lnTo>
                <a:lnTo>
                  <a:pt x="0" y="80405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1028700" y="713486"/>
            <a:ext cx="509052" cy="478917"/>
          </a:xfrm>
          <a:prstGeom prst="rect">
            <a:avLst/>
          </a:prstGeom>
        </p:spPr>
        <p:txBody>
          <a:bodyPr lIns="0" tIns="0" rIns="0" bIns="0" rtlCol="0" anchor="t">
            <a:spAutoFit/>
          </a:bodyPr>
          <a:lstStyle/>
          <a:p>
            <a:pPr algn="just">
              <a:lnSpc>
                <a:spcPts val="3743"/>
              </a:lnSpc>
            </a:pPr>
            <a:r>
              <a:rPr lang="en-US" sz="3199" dirty="0">
                <a:latin typeface="Raleway Bold"/>
              </a:rPr>
              <a:t>V</a:t>
            </a:r>
          </a:p>
        </p:txBody>
      </p:sp>
      <p:sp>
        <p:nvSpPr>
          <p:cNvPr id="8" name="TextBox 8"/>
          <p:cNvSpPr txBox="1"/>
          <p:nvPr/>
        </p:nvSpPr>
        <p:spPr>
          <a:xfrm>
            <a:off x="1536799" y="713486"/>
            <a:ext cx="3640421" cy="449580"/>
          </a:xfrm>
          <a:prstGeom prst="rect">
            <a:avLst/>
          </a:prstGeom>
        </p:spPr>
        <p:txBody>
          <a:bodyPr lIns="0" tIns="0" rIns="0" bIns="0" rtlCol="0" anchor="t">
            <a:spAutoFit/>
          </a:bodyPr>
          <a:lstStyle/>
          <a:p>
            <a:pPr algn="just">
              <a:lnSpc>
                <a:spcPts val="3509"/>
              </a:lnSpc>
            </a:pPr>
            <a:r>
              <a:rPr lang="en-US" sz="2999" dirty="0">
                <a:latin typeface="Raleway Bold"/>
              </a:rPr>
              <a:t>RISK ANALYSIS</a:t>
            </a:r>
          </a:p>
        </p:txBody>
      </p:sp>
      <p:sp>
        <p:nvSpPr>
          <p:cNvPr id="9" name="TextBox 9"/>
          <p:cNvSpPr txBox="1"/>
          <p:nvPr/>
        </p:nvSpPr>
        <p:spPr>
          <a:xfrm>
            <a:off x="16918147" y="9134475"/>
            <a:ext cx="682307" cy="553678"/>
          </a:xfrm>
          <a:prstGeom prst="rect">
            <a:avLst/>
          </a:prstGeom>
        </p:spPr>
        <p:txBody>
          <a:bodyPr lIns="0" tIns="0" rIns="0" bIns="0" rtlCol="0" anchor="t">
            <a:spAutoFit/>
          </a:bodyPr>
          <a:lstStyle/>
          <a:p>
            <a:pPr algn="r">
              <a:lnSpc>
                <a:spcPts val="4800"/>
              </a:lnSpc>
            </a:pPr>
            <a:r>
              <a:rPr lang="en-US" sz="3000" dirty="0">
                <a:solidFill>
                  <a:srgbClr val="804F3B"/>
                </a:solidFill>
                <a:latin typeface="Raleway"/>
              </a:rPr>
              <a:t>11</a:t>
            </a:r>
          </a:p>
        </p:txBody>
      </p:sp>
      <p:sp>
        <p:nvSpPr>
          <p:cNvPr id="10" name="TextBox 10"/>
          <p:cNvSpPr txBox="1"/>
          <p:nvPr/>
        </p:nvSpPr>
        <p:spPr>
          <a:xfrm>
            <a:off x="7162800" y="981075"/>
            <a:ext cx="9380622" cy="7879080"/>
          </a:xfrm>
          <a:prstGeom prst="rect">
            <a:avLst/>
          </a:prstGeom>
        </p:spPr>
        <p:txBody>
          <a:bodyPr wrap="square" lIns="0" tIns="0" rIns="0" bIns="0" rtlCol="0" anchor="t">
            <a:spAutoFit/>
          </a:bodyPr>
          <a:lstStyle/>
          <a:p>
            <a:pPr algn="l">
              <a:buFont typeface="+mj-lt"/>
              <a:buAutoNum type="arabicPeriod"/>
            </a:pPr>
            <a:r>
              <a:rPr lang="en-US" sz="3200" b="1" i="0" dirty="0">
                <a:solidFill>
                  <a:srgbClr val="0D0D0D"/>
                </a:solidFill>
                <a:effectLst/>
                <a:latin typeface="Söhne"/>
              </a:rPr>
              <a:t>Technical Risks:</a:t>
            </a:r>
            <a:r>
              <a:rPr lang="en-US" sz="3200" b="0" i="0" dirty="0">
                <a:solidFill>
                  <a:srgbClr val="0D0D0D"/>
                </a:solidFill>
                <a:effectLst/>
                <a:latin typeface="Söhne"/>
              </a:rPr>
              <a:t> Potential technical challenges such as compatibility issues with certain devices or operating system versions could affect user experience and app performance, necessitating thorough testing and debugging processes.</a:t>
            </a:r>
          </a:p>
          <a:p>
            <a:pPr algn="l">
              <a:buFont typeface="+mj-lt"/>
              <a:buAutoNum type="arabicPeriod"/>
            </a:pPr>
            <a:endParaRPr lang="en-US" sz="3200" b="0" i="0" dirty="0">
              <a:solidFill>
                <a:srgbClr val="0D0D0D"/>
              </a:solidFill>
              <a:effectLst/>
              <a:latin typeface="Söhne"/>
            </a:endParaRPr>
          </a:p>
          <a:p>
            <a:pPr algn="l">
              <a:buFont typeface="+mj-lt"/>
              <a:buAutoNum type="arabicPeriod"/>
            </a:pPr>
            <a:r>
              <a:rPr lang="en-US" sz="3200" b="1" i="0" dirty="0">
                <a:solidFill>
                  <a:srgbClr val="0D0D0D"/>
                </a:solidFill>
                <a:effectLst/>
                <a:latin typeface="Söhne"/>
              </a:rPr>
              <a:t>Market Risks:</a:t>
            </a:r>
            <a:r>
              <a:rPr lang="en-US" sz="3200" b="0" i="0" dirty="0">
                <a:solidFill>
                  <a:srgbClr val="0D0D0D"/>
                </a:solidFill>
                <a:effectLst/>
                <a:latin typeface="Söhne"/>
              </a:rPr>
              <a:t> Fluctuations in market demand or shifts in user preferences may impact user acquisition and retention rates, requiring continuous market monitoring and adaptation of the app's features and offerings.</a:t>
            </a:r>
          </a:p>
          <a:p>
            <a:pPr algn="l">
              <a:buFont typeface="+mj-lt"/>
              <a:buAutoNum type="arabicPeriod"/>
            </a:pPr>
            <a:endParaRPr lang="en-US" sz="3200" b="0" i="0" dirty="0">
              <a:solidFill>
                <a:srgbClr val="0D0D0D"/>
              </a:solidFill>
              <a:effectLst/>
              <a:latin typeface="Söhne"/>
            </a:endParaRPr>
          </a:p>
          <a:p>
            <a:pPr algn="l">
              <a:buFont typeface="+mj-lt"/>
              <a:buAutoNum type="arabicPeriod"/>
            </a:pPr>
            <a:r>
              <a:rPr lang="en-US" sz="3200" b="1" i="0" dirty="0">
                <a:solidFill>
                  <a:srgbClr val="0D0D0D"/>
                </a:solidFill>
                <a:effectLst/>
                <a:latin typeface="Söhne"/>
              </a:rPr>
              <a:t>Operational Risks:</a:t>
            </a:r>
            <a:r>
              <a:rPr lang="en-US" sz="3200" b="0" i="0" dirty="0">
                <a:solidFill>
                  <a:srgbClr val="0D0D0D"/>
                </a:solidFill>
                <a:effectLst/>
                <a:latin typeface="Söhne"/>
              </a:rPr>
              <a:t> Operational disruptions such as server outages or software bugs could hinder app functionality and user engagement, emphasizing the importance of robust infrastructure and proactive maintenance protocols.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sp>
        <p:nvSpPr>
          <p:cNvPr id="2" name="TextBox 2"/>
          <p:cNvSpPr txBox="1"/>
          <p:nvPr/>
        </p:nvSpPr>
        <p:spPr>
          <a:xfrm>
            <a:off x="17127588" y="9201150"/>
            <a:ext cx="773608" cy="537845"/>
          </a:xfrm>
          <a:prstGeom prst="rect">
            <a:avLst/>
          </a:prstGeom>
        </p:spPr>
        <p:txBody>
          <a:bodyPr lIns="0" tIns="0" rIns="0" bIns="0" rtlCol="0" anchor="t">
            <a:spAutoFit/>
          </a:bodyPr>
          <a:lstStyle/>
          <a:p>
            <a:pPr algn="ctr">
              <a:lnSpc>
                <a:spcPts val="4480"/>
              </a:lnSpc>
            </a:pPr>
            <a:r>
              <a:rPr lang="en-US" sz="3200">
                <a:solidFill>
                  <a:srgbClr val="804F3B"/>
                </a:solidFill>
                <a:latin typeface="Prata"/>
              </a:rPr>
              <a:t>2</a:t>
            </a:r>
          </a:p>
        </p:txBody>
      </p:sp>
      <p:grpSp>
        <p:nvGrpSpPr>
          <p:cNvPr id="3" name="Group 3"/>
          <p:cNvGrpSpPr/>
          <p:nvPr/>
        </p:nvGrpSpPr>
        <p:grpSpPr>
          <a:xfrm>
            <a:off x="16740784" y="0"/>
            <a:ext cx="1547216" cy="10287000"/>
            <a:chOff x="0" y="0"/>
            <a:chExt cx="523379" cy="3479800"/>
          </a:xfrm>
        </p:grpSpPr>
        <p:sp>
          <p:nvSpPr>
            <p:cNvPr id="4" name="Freeform 4"/>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txBody>
            <a:bodyPr/>
            <a:lstStyle/>
            <a:p>
              <a:endParaRPr lang="en-US"/>
            </a:p>
          </p:txBody>
        </p:sp>
      </p:grpSp>
      <p:sp>
        <p:nvSpPr>
          <p:cNvPr id="5" name="Freeform 5"/>
          <p:cNvSpPr/>
          <p:nvPr/>
        </p:nvSpPr>
        <p:spPr>
          <a:xfrm>
            <a:off x="-2354075" y="1211834"/>
            <a:ext cx="4129818" cy="4114800"/>
          </a:xfrm>
          <a:custGeom>
            <a:avLst/>
            <a:gdLst/>
            <a:ahLst/>
            <a:cxnLst/>
            <a:rect l="l" t="t" r="r" b="b"/>
            <a:pathLst>
              <a:path w="4129818" h="4114800">
                <a:moveTo>
                  <a:pt x="0" y="0"/>
                </a:moveTo>
                <a:lnTo>
                  <a:pt x="4129818" y="0"/>
                </a:lnTo>
                <a:lnTo>
                  <a:pt x="41298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2328337" y="5581101"/>
            <a:ext cx="4078343" cy="3329411"/>
          </a:xfrm>
          <a:custGeom>
            <a:avLst/>
            <a:gdLst/>
            <a:ahLst/>
            <a:cxnLst/>
            <a:rect l="l" t="t" r="r" b="b"/>
            <a:pathLst>
              <a:path w="4078343" h="3329411">
                <a:moveTo>
                  <a:pt x="0" y="0"/>
                </a:moveTo>
                <a:lnTo>
                  <a:pt x="4078342" y="0"/>
                </a:lnTo>
                <a:lnTo>
                  <a:pt x="4078342" y="3329410"/>
                </a:lnTo>
                <a:lnTo>
                  <a:pt x="0" y="3329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rot="5400000">
            <a:off x="16399230" y="1580772"/>
            <a:ext cx="2277949" cy="295658"/>
          </a:xfrm>
          <a:prstGeom prst="rect">
            <a:avLst/>
          </a:prstGeom>
        </p:spPr>
        <p:txBody>
          <a:bodyPr lIns="0" tIns="0" rIns="0" bIns="0" rtlCol="0" anchor="t">
            <a:spAutoFit/>
          </a:bodyPr>
          <a:lstStyle/>
          <a:p>
            <a:pPr>
              <a:lnSpc>
                <a:spcPts val="2520"/>
              </a:lnSpc>
            </a:pPr>
            <a:r>
              <a:rPr lang="en-US" sz="1800" dirty="0">
                <a:solidFill>
                  <a:srgbClr val="804F3B"/>
                </a:solidFill>
                <a:latin typeface="Raleway"/>
              </a:rPr>
              <a:t>\</a:t>
            </a:r>
          </a:p>
        </p:txBody>
      </p:sp>
      <p:sp>
        <p:nvSpPr>
          <p:cNvPr id="8" name="TextBox 8"/>
          <p:cNvSpPr txBox="1"/>
          <p:nvPr/>
        </p:nvSpPr>
        <p:spPr>
          <a:xfrm>
            <a:off x="1028700" y="713486"/>
            <a:ext cx="515005" cy="498348"/>
          </a:xfrm>
          <a:prstGeom prst="rect">
            <a:avLst/>
          </a:prstGeom>
        </p:spPr>
        <p:txBody>
          <a:bodyPr lIns="0" tIns="0" rIns="0" bIns="0" rtlCol="0" anchor="t">
            <a:spAutoFit/>
          </a:bodyPr>
          <a:lstStyle/>
          <a:p>
            <a:pPr algn="just">
              <a:lnSpc>
                <a:spcPts val="3860"/>
              </a:lnSpc>
            </a:pPr>
            <a:r>
              <a:rPr lang="en-US" sz="3299" dirty="0">
                <a:latin typeface="Raleway Bold"/>
              </a:rPr>
              <a:t>VI</a:t>
            </a:r>
          </a:p>
        </p:txBody>
      </p:sp>
      <p:sp>
        <p:nvSpPr>
          <p:cNvPr id="9" name="TextBox 9"/>
          <p:cNvSpPr txBox="1"/>
          <p:nvPr/>
        </p:nvSpPr>
        <p:spPr>
          <a:xfrm>
            <a:off x="1543705" y="713486"/>
            <a:ext cx="3944263" cy="449580"/>
          </a:xfrm>
          <a:prstGeom prst="rect">
            <a:avLst/>
          </a:prstGeom>
        </p:spPr>
        <p:txBody>
          <a:bodyPr lIns="0" tIns="0" rIns="0" bIns="0" rtlCol="0" anchor="t">
            <a:spAutoFit/>
          </a:bodyPr>
          <a:lstStyle/>
          <a:p>
            <a:pPr algn="just">
              <a:lnSpc>
                <a:spcPts val="3509"/>
              </a:lnSpc>
            </a:pPr>
            <a:r>
              <a:rPr lang="en-US" sz="2999" dirty="0">
                <a:latin typeface="Raleway Bold"/>
              </a:rPr>
              <a:t>LITERATURE SURVEY</a:t>
            </a:r>
          </a:p>
        </p:txBody>
      </p:sp>
      <p:sp>
        <p:nvSpPr>
          <p:cNvPr id="10" name="TextBox 10"/>
          <p:cNvSpPr txBox="1"/>
          <p:nvPr/>
        </p:nvSpPr>
        <p:spPr>
          <a:xfrm>
            <a:off x="16991311" y="9134475"/>
            <a:ext cx="682307" cy="553678"/>
          </a:xfrm>
          <a:prstGeom prst="rect">
            <a:avLst/>
          </a:prstGeom>
        </p:spPr>
        <p:txBody>
          <a:bodyPr lIns="0" tIns="0" rIns="0" bIns="0" rtlCol="0" anchor="t">
            <a:spAutoFit/>
          </a:bodyPr>
          <a:lstStyle/>
          <a:p>
            <a:pPr algn="r">
              <a:lnSpc>
                <a:spcPts val="4800"/>
              </a:lnSpc>
            </a:pPr>
            <a:r>
              <a:rPr lang="en-US" sz="3000" dirty="0">
                <a:solidFill>
                  <a:srgbClr val="804F3B"/>
                </a:solidFill>
                <a:latin typeface="Raleway"/>
              </a:rPr>
              <a:t>12</a:t>
            </a:r>
          </a:p>
        </p:txBody>
      </p:sp>
      <p:sp>
        <p:nvSpPr>
          <p:cNvPr id="11" name="TextBox 11"/>
          <p:cNvSpPr txBox="1"/>
          <p:nvPr/>
        </p:nvSpPr>
        <p:spPr>
          <a:xfrm>
            <a:off x="4223546" y="1623825"/>
            <a:ext cx="5366747" cy="535146"/>
          </a:xfrm>
          <a:prstGeom prst="rect">
            <a:avLst/>
          </a:prstGeom>
        </p:spPr>
        <p:txBody>
          <a:bodyPr lIns="0" tIns="0" rIns="0" bIns="0" rtlCol="0" anchor="t">
            <a:spAutoFit/>
          </a:bodyPr>
          <a:lstStyle/>
          <a:p>
            <a:pPr>
              <a:lnSpc>
                <a:spcPts val="4479"/>
              </a:lnSpc>
            </a:pPr>
            <a:r>
              <a:rPr lang="en-US" sz="2799" dirty="0">
                <a:latin typeface="Radley Bold"/>
              </a:rPr>
              <a:t>TOPIC</a:t>
            </a:r>
          </a:p>
        </p:txBody>
      </p:sp>
      <p:sp>
        <p:nvSpPr>
          <p:cNvPr id="12" name="TextBox 12"/>
          <p:cNvSpPr txBox="1"/>
          <p:nvPr/>
        </p:nvSpPr>
        <p:spPr>
          <a:xfrm>
            <a:off x="10801818" y="1623825"/>
            <a:ext cx="5366747" cy="535146"/>
          </a:xfrm>
          <a:prstGeom prst="rect">
            <a:avLst/>
          </a:prstGeom>
        </p:spPr>
        <p:txBody>
          <a:bodyPr lIns="0" tIns="0" rIns="0" bIns="0" rtlCol="0" anchor="t">
            <a:spAutoFit/>
          </a:bodyPr>
          <a:lstStyle/>
          <a:p>
            <a:pPr>
              <a:lnSpc>
                <a:spcPts val="4479"/>
              </a:lnSpc>
            </a:pPr>
            <a:r>
              <a:rPr lang="en-US" sz="2799" dirty="0">
                <a:latin typeface="Radley Bold"/>
              </a:rPr>
              <a:t>AUTHOR</a:t>
            </a:r>
          </a:p>
        </p:txBody>
      </p:sp>
      <p:sp>
        <p:nvSpPr>
          <p:cNvPr id="13" name="TextBox 13"/>
          <p:cNvSpPr txBox="1"/>
          <p:nvPr/>
        </p:nvSpPr>
        <p:spPr>
          <a:xfrm>
            <a:off x="2481518" y="2538860"/>
            <a:ext cx="7484571" cy="5063490"/>
          </a:xfrm>
          <a:prstGeom prst="rect">
            <a:avLst/>
          </a:prstGeom>
        </p:spPr>
        <p:txBody>
          <a:bodyPr lIns="0" tIns="0" rIns="0" bIns="0" rtlCol="0" anchor="t">
            <a:spAutoFit/>
          </a:bodyPr>
          <a:lstStyle/>
          <a:p>
            <a:pPr marL="604519" lvl="1" indent="-302260">
              <a:lnSpc>
                <a:spcPts val="5039"/>
              </a:lnSpc>
              <a:buFont typeface="Arial"/>
              <a:buChar char="•"/>
            </a:pPr>
            <a:r>
              <a:rPr lang="en-US" sz="2799" dirty="0">
                <a:latin typeface="Raleway"/>
              </a:rPr>
              <a:t>Flutter in Action</a:t>
            </a:r>
          </a:p>
          <a:p>
            <a:pPr marL="604519" lvl="1" indent="-302260">
              <a:lnSpc>
                <a:spcPts val="5039"/>
              </a:lnSpc>
              <a:buFont typeface="Arial"/>
              <a:buChar char="•"/>
            </a:pPr>
            <a:r>
              <a:rPr lang="en-US" sz="2799" dirty="0">
                <a:latin typeface="Raleway"/>
              </a:rPr>
              <a:t>The Pragmatic Programmer</a:t>
            </a:r>
          </a:p>
          <a:p>
            <a:pPr marL="604519" lvl="1" indent="-302260">
              <a:lnSpc>
                <a:spcPts val="5039"/>
              </a:lnSpc>
              <a:buFont typeface="Arial"/>
              <a:buChar char="•"/>
            </a:pPr>
            <a:r>
              <a:rPr lang="en-US" sz="2799" dirty="0">
                <a:latin typeface="Raleway"/>
              </a:rPr>
              <a:t>Programming Flutter: Native, </a:t>
            </a:r>
            <a:r>
              <a:rPr lang="en-US" sz="2799" dirty="0" err="1">
                <a:latin typeface="Raleway"/>
              </a:rPr>
              <a:t>CrossPlatform</a:t>
            </a:r>
            <a:r>
              <a:rPr lang="en-US" sz="2799" dirty="0">
                <a:latin typeface="Raleway"/>
              </a:rPr>
              <a:t> Apps the Easy Way</a:t>
            </a:r>
          </a:p>
          <a:p>
            <a:pPr marL="604519" lvl="1" indent="-302260">
              <a:lnSpc>
                <a:spcPts val="5039"/>
              </a:lnSpc>
              <a:buFont typeface="Arial"/>
              <a:buChar char="•"/>
            </a:pPr>
            <a:r>
              <a:rPr lang="en-US" sz="2799" dirty="0">
                <a:latin typeface="Raleway"/>
              </a:rPr>
              <a:t>RESTful API Design: Best Practices in API Design with REST</a:t>
            </a:r>
          </a:p>
          <a:p>
            <a:pPr marL="604519" lvl="1" indent="-302260">
              <a:lnSpc>
                <a:spcPts val="5039"/>
              </a:lnSpc>
              <a:buFont typeface="Arial"/>
              <a:buChar char="•"/>
            </a:pPr>
            <a:r>
              <a:rPr lang="en-US" sz="2799" dirty="0">
                <a:latin typeface="Raleway"/>
              </a:rPr>
              <a:t>Continuous Integration: Improving Software Quality and Reducing Risk</a:t>
            </a:r>
          </a:p>
        </p:txBody>
      </p:sp>
      <p:sp>
        <p:nvSpPr>
          <p:cNvPr id="14" name="TextBox 14"/>
          <p:cNvSpPr txBox="1"/>
          <p:nvPr/>
        </p:nvSpPr>
        <p:spPr>
          <a:xfrm>
            <a:off x="10165269" y="2566289"/>
            <a:ext cx="5809162" cy="4425315"/>
          </a:xfrm>
          <a:prstGeom prst="rect">
            <a:avLst/>
          </a:prstGeom>
        </p:spPr>
        <p:txBody>
          <a:bodyPr lIns="0" tIns="0" rIns="0" bIns="0" rtlCol="0" anchor="t">
            <a:spAutoFit/>
          </a:bodyPr>
          <a:lstStyle/>
          <a:p>
            <a:pPr>
              <a:lnSpc>
                <a:spcPts val="5039"/>
              </a:lnSpc>
            </a:pPr>
            <a:r>
              <a:rPr lang="en-US" sz="2799" dirty="0">
                <a:latin typeface="Raleway"/>
              </a:rPr>
              <a:t>Eric Windmill</a:t>
            </a:r>
          </a:p>
          <a:p>
            <a:pPr>
              <a:lnSpc>
                <a:spcPts val="5039"/>
              </a:lnSpc>
            </a:pPr>
            <a:r>
              <a:rPr lang="en-US" sz="2799" dirty="0">
                <a:latin typeface="Raleway"/>
              </a:rPr>
              <a:t>Andrew Hunt and David Thomas</a:t>
            </a:r>
          </a:p>
          <a:p>
            <a:pPr>
              <a:lnSpc>
                <a:spcPts val="5039"/>
              </a:lnSpc>
            </a:pPr>
            <a:r>
              <a:rPr lang="en-US" sz="2799" dirty="0">
                <a:latin typeface="Raleway"/>
              </a:rPr>
              <a:t>Carmine </a:t>
            </a:r>
            <a:r>
              <a:rPr lang="en-US" sz="2799" dirty="0" err="1">
                <a:latin typeface="Raleway"/>
              </a:rPr>
              <a:t>Zaccagnino</a:t>
            </a:r>
            <a:endParaRPr lang="en-US" sz="2799" dirty="0">
              <a:latin typeface="Raleway"/>
            </a:endParaRPr>
          </a:p>
          <a:p>
            <a:pPr>
              <a:lnSpc>
                <a:spcPts val="5039"/>
              </a:lnSpc>
            </a:pPr>
            <a:endParaRPr lang="en-US" sz="2799" dirty="0">
              <a:latin typeface="Raleway"/>
            </a:endParaRPr>
          </a:p>
          <a:p>
            <a:pPr>
              <a:lnSpc>
                <a:spcPts val="5039"/>
              </a:lnSpc>
            </a:pPr>
            <a:r>
              <a:rPr lang="en-US" sz="2799" dirty="0">
                <a:latin typeface="Raleway"/>
              </a:rPr>
              <a:t>Matthias Biehl</a:t>
            </a:r>
          </a:p>
          <a:p>
            <a:pPr>
              <a:lnSpc>
                <a:spcPts val="5039"/>
              </a:lnSpc>
            </a:pPr>
            <a:endParaRPr lang="en-US" sz="2799" dirty="0">
              <a:latin typeface="Raleway"/>
            </a:endParaRPr>
          </a:p>
          <a:p>
            <a:pPr>
              <a:lnSpc>
                <a:spcPts val="5039"/>
              </a:lnSpc>
            </a:pPr>
            <a:r>
              <a:rPr lang="en-US" sz="2799" dirty="0">
                <a:latin typeface="Raleway"/>
              </a:rPr>
              <a:t>Paul M. Duvall</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sp>
        <p:nvSpPr>
          <p:cNvPr id="2" name="TextBox 2"/>
          <p:cNvSpPr txBox="1"/>
          <p:nvPr/>
        </p:nvSpPr>
        <p:spPr>
          <a:xfrm>
            <a:off x="17127588" y="9201150"/>
            <a:ext cx="773608" cy="537845"/>
          </a:xfrm>
          <a:prstGeom prst="rect">
            <a:avLst/>
          </a:prstGeom>
        </p:spPr>
        <p:txBody>
          <a:bodyPr lIns="0" tIns="0" rIns="0" bIns="0" rtlCol="0" anchor="t">
            <a:spAutoFit/>
          </a:bodyPr>
          <a:lstStyle/>
          <a:p>
            <a:pPr algn="ctr">
              <a:lnSpc>
                <a:spcPts val="4480"/>
              </a:lnSpc>
            </a:pPr>
            <a:r>
              <a:rPr lang="en-US" sz="3200">
                <a:solidFill>
                  <a:srgbClr val="804F3B"/>
                </a:solidFill>
                <a:latin typeface="Prata"/>
              </a:rPr>
              <a:t>2</a:t>
            </a:r>
          </a:p>
        </p:txBody>
      </p:sp>
      <p:grpSp>
        <p:nvGrpSpPr>
          <p:cNvPr id="3" name="Group 3"/>
          <p:cNvGrpSpPr/>
          <p:nvPr/>
        </p:nvGrpSpPr>
        <p:grpSpPr>
          <a:xfrm>
            <a:off x="16740784" y="0"/>
            <a:ext cx="1547216" cy="10287000"/>
            <a:chOff x="0" y="0"/>
            <a:chExt cx="523379" cy="3479800"/>
          </a:xfrm>
        </p:grpSpPr>
        <p:sp>
          <p:nvSpPr>
            <p:cNvPr id="4" name="Freeform 4"/>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txBody>
            <a:bodyPr/>
            <a:lstStyle/>
            <a:p>
              <a:endParaRPr lang="en-US"/>
            </a:p>
          </p:txBody>
        </p:sp>
      </p:grpSp>
      <p:sp>
        <p:nvSpPr>
          <p:cNvPr id="6" name="TextBox 6"/>
          <p:cNvSpPr txBox="1"/>
          <p:nvPr/>
        </p:nvSpPr>
        <p:spPr>
          <a:xfrm>
            <a:off x="1028700" y="703961"/>
            <a:ext cx="636542" cy="527304"/>
          </a:xfrm>
          <a:prstGeom prst="rect">
            <a:avLst/>
          </a:prstGeom>
        </p:spPr>
        <p:txBody>
          <a:bodyPr lIns="0" tIns="0" rIns="0" bIns="0" rtlCol="0" anchor="t">
            <a:spAutoFit/>
          </a:bodyPr>
          <a:lstStyle/>
          <a:p>
            <a:pPr algn="just">
              <a:lnSpc>
                <a:spcPts val="3977"/>
              </a:lnSpc>
            </a:pPr>
            <a:r>
              <a:rPr lang="en-US" sz="3399" dirty="0">
                <a:latin typeface="Raleway Bold"/>
              </a:rPr>
              <a:t>VII</a:t>
            </a:r>
          </a:p>
        </p:txBody>
      </p:sp>
      <p:sp>
        <p:nvSpPr>
          <p:cNvPr id="7" name="TextBox 7"/>
          <p:cNvSpPr txBox="1"/>
          <p:nvPr/>
        </p:nvSpPr>
        <p:spPr>
          <a:xfrm>
            <a:off x="1934602" y="780923"/>
            <a:ext cx="6371197" cy="448841"/>
          </a:xfrm>
          <a:prstGeom prst="rect">
            <a:avLst/>
          </a:prstGeom>
        </p:spPr>
        <p:txBody>
          <a:bodyPr wrap="square" lIns="0" tIns="0" rIns="0" bIns="0" rtlCol="0" anchor="t">
            <a:spAutoFit/>
          </a:bodyPr>
          <a:lstStyle/>
          <a:p>
            <a:pPr algn="just">
              <a:lnSpc>
                <a:spcPts val="3509"/>
              </a:lnSpc>
            </a:pPr>
            <a:r>
              <a:rPr lang="en-US" sz="2999" dirty="0">
                <a:latin typeface="Raleway Bold"/>
              </a:rPr>
              <a:t>CONCLUSION &amp; DISCUSSIONS</a:t>
            </a:r>
          </a:p>
        </p:txBody>
      </p:sp>
      <p:sp>
        <p:nvSpPr>
          <p:cNvPr id="8" name="TextBox 8"/>
          <p:cNvSpPr txBox="1"/>
          <p:nvPr/>
        </p:nvSpPr>
        <p:spPr>
          <a:xfrm>
            <a:off x="16991311" y="9134475"/>
            <a:ext cx="682307" cy="581025"/>
          </a:xfrm>
          <a:prstGeom prst="rect">
            <a:avLst/>
          </a:prstGeom>
        </p:spPr>
        <p:txBody>
          <a:bodyPr lIns="0" tIns="0" rIns="0" bIns="0" rtlCol="0" anchor="t">
            <a:spAutoFit/>
          </a:bodyPr>
          <a:lstStyle/>
          <a:p>
            <a:pPr algn="r">
              <a:lnSpc>
                <a:spcPts val="4800"/>
              </a:lnSpc>
            </a:pPr>
            <a:r>
              <a:rPr lang="en-US" sz="3000" dirty="0">
                <a:solidFill>
                  <a:srgbClr val="804F3B"/>
                </a:solidFill>
                <a:latin typeface="Raleway"/>
              </a:rPr>
              <a:t>13</a:t>
            </a:r>
          </a:p>
        </p:txBody>
      </p:sp>
      <p:sp>
        <p:nvSpPr>
          <p:cNvPr id="9" name="TextBox 9"/>
          <p:cNvSpPr txBox="1"/>
          <p:nvPr/>
        </p:nvSpPr>
        <p:spPr>
          <a:xfrm>
            <a:off x="1028700" y="1015188"/>
            <a:ext cx="14479846" cy="6155531"/>
          </a:xfrm>
          <a:prstGeom prst="rect">
            <a:avLst/>
          </a:prstGeom>
        </p:spPr>
        <p:txBody>
          <a:bodyPr lIns="0" tIns="0" rIns="0" bIns="0" rtlCol="0" anchor="t">
            <a:spAutoFit/>
          </a:bodyPr>
          <a:lstStyle/>
          <a:p>
            <a:pPr algn="l"/>
            <a:endParaRPr lang="en-US" sz="4000" b="0" i="0" dirty="0">
              <a:solidFill>
                <a:srgbClr val="0D0D0D"/>
              </a:solidFill>
              <a:effectLst/>
              <a:latin typeface="Söhne"/>
            </a:endParaRPr>
          </a:p>
          <a:p>
            <a:pPr algn="l"/>
            <a:r>
              <a:rPr lang="en-US" sz="4000" b="0" i="0" dirty="0">
                <a:solidFill>
                  <a:srgbClr val="0D0D0D"/>
                </a:solidFill>
                <a:effectLst/>
                <a:latin typeface="Söhne"/>
              </a:rPr>
              <a:t>In conclusion, Portal stands as a promising solution for connecting startups, investors, and NGOs on a single platform. Leveraging the power of Flutter, Portal offers a user-friendly interface, seamless cross-platform compatibility, and efficient performance. </a:t>
            </a:r>
          </a:p>
          <a:p>
            <a:pPr algn="l"/>
            <a:endParaRPr lang="en-US" sz="4000" dirty="0">
              <a:solidFill>
                <a:srgbClr val="0D0D0D"/>
              </a:solidFill>
              <a:latin typeface="Söhne"/>
            </a:endParaRPr>
          </a:p>
          <a:p>
            <a:pPr algn="l"/>
            <a:r>
              <a:rPr lang="en-US" sz="4000" b="0" i="0" dirty="0">
                <a:solidFill>
                  <a:srgbClr val="0D0D0D"/>
                </a:solidFill>
                <a:effectLst/>
                <a:latin typeface="Söhne"/>
              </a:rPr>
              <a:t>Portal has the potential to drive innovation, facilitate social impact, and empower stakeholders within the entrepreneurial ecosystem. As we embark on this journey, we are dedicated to continuously enhancing Portal's capabilities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sp>
        <p:nvSpPr>
          <p:cNvPr id="2" name="TextBox 2"/>
          <p:cNvSpPr txBox="1"/>
          <p:nvPr/>
        </p:nvSpPr>
        <p:spPr>
          <a:xfrm>
            <a:off x="17127588" y="9201150"/>
            <a:ext cx="773608" cy="537845"/>
          </a:xfrm>
          <a:prstGeom prst="rect">
            <a:avLst/>
          </a:prstGeom>
        </p:spPr>
        <p:txBody>
          <a:bodyPr lIns="0" tIns="0" rIns="0" bIns="0" rtlCol="0" anchor="t">
            <a:spAutoFit/>
          </a:bodyPr>
          <a:lstStyle/>
          <a:p>
            <a:pPr algn="ctr">
              <a:lnSpc>
                <a:spcPts val="4480"/>
              </a:lnSpc>
            </a:pPr>
            <a:r>
              <a:rPr lang="en-US" sz="3200">
                <a:solidFill>
                  <a:srgbClr val="804F3B"/>
                </a:solidFill>
                <a:latin typeface="Prata"/>
              </a:rPr>
              <a:t>2</a:t>
            </a:r>
          </a:p>
        </p:txBody>
      </p:sp>
      <p:grpSp>
        <p:nvGrpSpPr>
          <p:cNvPr id="3" name="Group 3"/>
          <p:cNvGrpSpPr/>
          <p:nvPr/>
        </p:nvGrpSpPr>
        <p:grpSpPr>
          <a:xfrm>
            <a:off x="16740784" y="0"/>
            <a:ext cx="1547216" cy="10287000"/>
            <a:chOff x="0" y="0"/>
            <a:chExt cx="523379" cy="3479800"/>
          </a:xfrm>
        </p:grpSpPr>
        <p:sp>
          <p:nvSpPr>
            <p:cNvPr id="4" name="Freeform 4"/>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txBody>
            <a:bodyPr/>
            <a:lstStyle/>
            <a:p>
              <a:endParaRPr lang="en-US"/>
            </a:p>
          </p:txBody>
        </p:sp>
      </p:grpSp>
      <p:sp>
        <p:nvSpPr>
          <p:cNvPr id="5" name="Freeform 5"/>
          <p:cNvSpPr/>
          <p:nvPr/>
        </p:nvSpPr>
        <p:spPr>
          <a:xfrm>
            <a:off x="-1749627" y="2337171"/>
            <a:ext cx="6248011" cy="8925730"/>
          </a:xfrm>
          <a:custGeom>
            <a:avLst/>
            <a:gdLst/>
            <a:ahLst/>
            <a:cxnLst/>
            <a:rect l="l" t="t" r="r" b="b"/>
            <a:pathLst>
              <a:path w="6248011" h="8925730">
                <a:moveTo>
                  <a:pt x="0" y="0"/>
                </a:moveTo>
                <a:lnTo>
                  <a:pt x="6248011" y="0"/>
                </a:lnTo>
                <a:lnTo>
                  <a:pt x="6248011" y="8925730"/>
                </a:lnTo>
                <a:lnTo>
                  <a:pt x="0" y="89257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1028700" y="713486"/>
            <a:ext cx="691357" cy="478917"/>
          </a:xfrm>
          <a:prstGeom prst="rect">
            <a:avLst/>
          </a:prstGeom>
        </p:spPr>
        <p:txBody>
          <a:bodyPr lIns="0" tIns="0" rIns="0" bIns="0" rtlCol="0" anchor="t">
            <a:spAutoFit/>
          </a:bodyPr>
          <a:lstStyle/>
          <a:p>
            <a:pPr algn="just">
              <a:lnSpc>
                <a:spcPts val="3743"/>
              </a:lnSpc>
            </a:pPr>
            <a:r>
              <a:rPr lang="en-US" sz="3199" dirty="0">
                <a:latin typeface="Raleway Bold"/>
              </a:rPr>
              <a:t>VIII</a:t>
            </a:r>
          </a:p>
        </p:txBody>
      </p:sp>
      <p:sp>
        <p:nvSpPr>
          <p:cNvPr id="8" name="TextBox 8"/>
          <p:cNvSpPr txBox="1"/>
          <p:nvPr/>
        </p:nvSpPr>
        <p:spPr>
          <a:xfrm>
            <a:off x="1720057" y="742823"/>
            <a:ext cx="3235298" cy="449580"/>
          </a:xfrm>
          <a:prstGeom prst="rect">
            <a:avLst/>
          </a:prstGeom>
        </p:spPr>
        <p:txBody>
          <a:bodyPr lIns="0" tIns="0" rIns="0" bIns="0" rtlCol="0" anchor="t">
            <a:spAutoFit/>
          </a:bodyPr>
          <a:lstStyle/>
          <a:p>
            <a:pPr algn="just">
              <a:lnSpc>
                <a:spcPts val="3509"/>
              </a:lnSpc>
            </a:pPr>
            <a:r>
              <a:rPr lang="en-US" sz="2999" dirty="0">
                <a:latin typeface="Raleway Bold"/>
              </a:rPr>
              <a:t>REFERENCES</a:t>
            </a:r>
          </a:p>
        </p:txBody>
      </p:sp>
      <p:sp>
        <p:nvSpPr>
          <p:cNvPr id="9" name="TextBox 9"/>
          <p:cNvSpPr txBox="1"/>
          <p:nvPr/>
        </p:nvSpPr>
        <p:spPr>
          <a:xfrm>
            <a:off x="16991311" y="9134475"/>
            <a:ext cx="682307" cy="553678"/>
          </a:xfrm>
          <a:prstGeom prst="rect">
            <a:avLst/>
          </a:prstGeom>
        </p:spPr>
        <p:txBody>
          <a:bodyPr lIns="0" tIns="0" rIns="0" bIns="0" rtlCol="0" anchor="t">
            <a:spAutoFit/>
          </a:bodyPr>
          <a:lstStyle/>
          <a:p>
            <a:pPr algn="r">
              <a:lnSpc>
                <a:spcPts val="4800"/>
              </a:lnSpc>
            </a:pPr>
            <a:r>
              <a:rPr lang="en-US" sz="3000" dirty="0">
                <a:solidFill>
                  <a:srgbClr val="804F3B"/>
                </a:solidFill>
                <a:latin typeface="Raleway"/>
              </a:rPr>
              <a:t>14</a:t>
            </a:r>
          </a:p>
        </p:txBody>
      </p:sp>
      <p:sp>
        <p:nvSpPr>
          <p:cNvPr id="10" name="TextBox 10"/>
          <p:cNvSpPr txBox="1"/>
          <p:nvPr/>
        </p:nvSpPr>
        <p:spPr>
          <a:xfrm>
            <a:off x="5342706" y="387480"/>
            <a:ext cx="11010727" cy="2510790"/>
          </a:xfrm>
          <a:prstGeom prst="rect">
            <a:avLst/>
          </a:prstGeom>
        </p:spPr>
        <p:txBody>
          <a:bodyPr lIns="0" tIns="0" rIns="0" bIns="0" rtlCol="0" anchor="t">
            <a:spAutoFit/>
          </a:bodyPr>
          <a:lstStyle/>
          <a:p>
            <a:pPr marL="604519" lvl="1" indent="-302260">
              <a:lnSpc>
                <a:spcPts val="5039"/>
              </a:lnSpc>
              <a:buFont typeface="Arial"/>
              <a:buChar char="•"/>
            </a:pPr>
            <a:r>
              <a:rPr lang="en-US" sz="2799" dirty="0">
                <a:latin typeface="Raleway"/>
              </a:rPr>
              <a:t>Journals like ACM Digital Library, IEEE Xplore, and Google Scholar provide </a:t>
            </a:r>
            <a:r>
              <a:rPr lang="en-US" sz="2799" dirty="0" err="1">
                <a:latin typeface="Raleway"/>
              </a:rPr>
              <a:t>perreviewed</a:t>
            </a:r>
            <a:r>
              <a:rPr lang="en-US" sz="2799" dirty="0">
                <a:latin typeface="Raleway"/>
              </a:rPr>
              <a:t> journals in areas related to mobile app development, news aggregation, user experience, and information technology. </a:t>
            </a:r>
          </a:p>
        </p:txBody>
      </p:sp>
      <p:sp>
        <p:nvSpPr>
          <p:cNvPr id="11" name="TextBox 11"/>
          <p:cNvSpPr txBox="1"/>
          <p:nvPr/>
        </p:nvSpPr>
        <p:spPr>
          <a:xfrm>
            <a:off x="5454594" y="2857505"/>
            <a:ext cx="11225421" cy="2476487"/>
          </a:xfrm>
          <a:prstGeom prst="rect">
            <a:avLst/>
          </a:prstGeom>
        </p:spPr>
        <p:txBody>
          <a:bodyPr lIns="0" tIns="0" rIns="0" bIns="0" rtlCol="0" anchor="t">
            <a:spAutoFit/>
          </a:bodyPr>
          <a:lstStyle/>
          <a:p>
            <a:pPr marL="593761" lvl="1" indent="-296881">
              <a:lnSpc>
                <a:spcPts val="4950"/>
              </a:lnSpc>
              <a:buFont typeface="Arial"/>
              <a:buChar char="•"/>
            </a:pPr>
            <a:r>
              <a:rPr lang="en-US" sz="2750" dirty="0">
                <a:latin typeface="Raleway"/>
              </a:rPr>
              <a:t>Refer to official documentation and guidelines provided by platforms such as Flutter, Google Play Store, and Apple App Store for information on app development best practices, security guidelines, and compliance requirements.</a:t>
            </a:r>
          </a:p>
        </p:txBody>
      </p:sp>
      <p:sp>
        <p:nvSpPr>
          <p:cNvPr id="12" name="TextBox 12"/>
          <p:cNvSpPr txBox="1"/>
          <p:nvPr/>
        </p:nvSpPr>
        <p:spPr>
          <a:xfrm>
            <a:off x="5393826" y="5295892"/>
            <a:ext cx="11346958" cy="2510790"/>
          </a:xfrm>
          <a:prstGeom prst="rect">
            <a:avLst/>
          </a:prstGeom>
        </p:spPr>
        <p:txBody>
          <a:bodyPr lIns="0" tIns="0" rIns="0" bIns="0" rtlCol="0" anchor="t">
            <a:spAutoFit/>
          </a:bodyPr>
          <a:lstStyle/>
          <a:p>
            <a:pPr marL="604519" lvl="1" indent="-302260">
              <a:lnSpc>
                <a:spcPts val="5039"/>
              </a:lnSpc>
              <a:buFont typeface="Arial"/>
              <a:buChar char="•"/>
            </a:pPr>
            <a:r>
              <a:rPr lang="en-US" sz="2799" dirty="0">
                <a:latin typeface="Raleway"/>
              </a:rPr>
              <a:t>Websites like Coursera, Udemy, and LinkedIn Learning offer courses and tutorials on app development, user experience design, cybersecurity, and digital marketing provided valuable practical knowledge and skills relevant to our project.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sp>
        <p:nvSpPr>
          <p:cNvPr id="2" name="TextBox 2"/>
          <p:cNvSpPr txBox="1"/>
          <p:nvPr/>
        </p:nvSpPr>
        <p:spPr>
          <a:xfrm>
            <a:off x="1028700" y="3695700"/>
            <a:ext cx="14745813" cy="3124200"/>
          </a:xfrm>
          <a:prstGeom prst="rect">
            <a:avLst/>
          </a:prstGeom>
        </p:spPr>
        <p:txBody>
          <a:bodyPr lIns="0" tIns="0" rIns="0" bIns="0" rtlCol="0" anchor="t">
            <a:spAutoFit/>
          </a:bodyPr>
          <a:lstStyle/>
          <a:p>
            <a:pPr>
              <a:lnSpc>
                <a:spcPts val="12000"/>
              </a:lnSpc>
            </a:pPr>
            <a:r>
              <a:rPr lang="en-US" sz="12000">
                <a:solidFill>
                  <a:srgbClr val="804F3B"/>
                </a:solidFill>
                <a:latin typeface="Radley"/>
              </a:rPr>
              <a:t>Thank you</a:t>
            </a:r>
          </a:p>
          <a:p>
            <a:pPr>
              <a:lnSpc>
                <a:spcPts val="12000"/>
              </a:lnSpc>
            </a:pPr>
            <a:r>
              <a:rPr lang="en-US" sz="12000" dirty="0">
                <a:solidFill>
                  <a:srgbClr val="804F3B"/>
                </a:solidFill>
                <a:latin typeface="Radley"/>
              </a:rPr>
              <a:t>for listening!</a:t>
            </a:r>
          </a:p>
        </p:txBody>
      </p:sp>
      <p:sp>
        <p:nvSpPr>
          <p:cNvPr id="3" name="TextBox 3"/>
          <p:cNvSpPr txBox="1"/>
          <p:nvPr/>
        </p:nvSpPr>
        <p:spPr>
          <a:xfrm>
            <a:off x="1028700" y="9206520"/>
            <a:ext cx="5913783" cy="490855"/>
          </a:xfrm>
          <a:prstGeom prst="rect">
            <a:avLst/>
          </a:prstGeom>
        </p:spPr>
        <p:txBody>
          <a:bodyPr lIns="0" tIns="0" rIns="0" bIns="0" rtlCol="0" anchor="t">
            <a:spAutoFit/>
          </a:bodyPr>
          <a:lstStyle/>
          <a:p>
            <a:pPr>
              <a:lnSpc>
                <a:spcPts val="3919"/>
              </a:lnSpc>
            </a:pPr>
            <a:r>
              <a:rPr lang="en-US" sz="2799">
                <a:solidFill>
                  <a:srgbClr val="804F3B"/>
                </a:solidFill>
                <a:latin typeface="Raleway"/>
              </a:rPr>
              <a:t>Dr. Ravita Mishra</a:t>
            </a:r>
          </a:p>
        </p:txBody>
      </p:sp>
      <p:grpSp>
        <p:nvGrpSpPr>
          <p:cNvPr id="4" name="Group 4"/>
          <p:cNvGrpSpPr/>
          <p:nvPr/>
        </p:nvGrpSpPr>
        <p:grpSpPr>
          <a:xfrm>
            <a:off x="16740784" y="0"/>
            <a:ext cx="1547216" cy="10287000"/>
            <a:chOff x="0" y="0"/>
            <a:chExt cx="523379" cy="3479800"/>
          </a:xfrm>
        </p:grpSpPr>
        <p:sp>
          <p:nvSpPr>
            <p:cNvPr id="5" name="Freeform 5"/>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txBody>
            <a:bodyPr/>
            <a:lstStyle/>
            <a:p>
              <a:endParaRPr lang="en-US"/>
            </a:p>
          </p:txBody>
        </p:sp>
      </p:grpSp>
      <p:sp>
        <p:nvSpPr>
          <p:cNvPr id="8" name="TextBox 8"/>
          <p:cNvSpPr txBox="1"/>
          <p:nvPr/>
        </p:nvSpPr>
        <p:spPr>
          <a:xfrm>
            <a:off x="9144000" y="9206520"/>
            <a:ext cx="5913783" cy="460960"/>
          </a:xfrm>
          <a:prstGeom prst="rect">
            <a:avLst/>
          </a:prstGeom>
        </p:spPr>
        <p:txBody>
          <a:bodyPr lIns="0" tIns="0" rIns="0" bIns="0" rtlCol="0" anchor="t">
            <a:spAutoFit/>
          </a:bodyPr>
          <a:lstStyle/>
          <a:p>
            <a:pPr>
              <a:lnSpc>
                <a:spcPts val="3919"/>
              </a:lnSpc>
            </a:pPr>
            <a:r>
              <a:rPr lang="en-US" sz="2799" dirty="0">
                <a:solidFill>
                  <a:srgbClr val="804F3B"/>
                </a:solidFill>
                <a:latin typeface="Raleway"/>
              </a:rPr>
              <a:t>Aniket Mahajan</a:t>
            </a:r>
          </a:p>
        </p:txBody>
      </p:sp>
      <p:sp>
        <p:nvSpPr>
          <p:cNvPr id="9" name="TextBox 9"/>
          <p:cNvSpPr txBox="1"/>
          <p:nvPr/>
        </p:nvSpPr>
        <p:spPr>
          <a:xfrm>
            <a:off x="1028700" y="8491725"/>
            <a:ext cx="5913783" cy="490855"/>
          </a:xfrm>
          <a:prstGeom prst="rect">
            <a:avLst/>
          </a:prstGeom>
        </p:spPr>
        <p:txBody>
          <a:bodyPr lIns="0" tIns="0" rIns="0" bIns="0" rtlCol="0" anchor="t">
            <a:spAutoFit/>
          </a:bodyPr>
          <a:lstStyle/>
          <a:p>
            <a:pPr>
              <a:lnSpc>
                <a:spcPts val="3919"/>
              </a:lnSpc>
            </a:pPr>
            <a:r>
              <a:rPr lang="en-US" sz="2799">
                <a:solidFill>
                  <a:srgbClr val="804F3B"/>
                </a:solidFill>
                <a:latin typeface="Raleway Bold"/>
              </a:rPr>
              <a:t>Advisor</a:t>
            </a:r>
          </a:p>
        </p:txBody>
      </p:sp>
      <p:sp>
        <p:nvSpPr>
          <p:cNvPr id="10" name="TextBox 10"/>
          <p:cNvSpPr txBox="1"/>
          <p:nvPr/>
        </p:nvSpPr>
        <p:spPr>
          <a:xfrm>
            <a:off x="9144000" y="8491725"/>
            <a:ext cx="5913783" cy="490855"/>
          </a:xfrm>
          <a:prstGeom prst="rect">
            <a:avLst/>
          </a:prstGeom>
        </p:spPr>
        <p:txBody>
          <a:bodyPr lIns="0" tIns="0" rIns="0" bIns="0" rtlCol="0" anchor="t">
            <a:spAutoFit/>
          </a:bodyPr>
          <a:lstStyle/>
          <a:p>
            <a:pPr>
              <a:lnSpc>
                <a:spcPts val="3919"/>
              </a:lnSpc>
            </a:pPr>
            <a:r>
              <a:rPr lang="en-US" sz="2799">
                <a:solidFill>
                  <a:srgbClr val="804F3B"/>
                </a:solidFill>
                <a:latin typeface="Raleway Bold"/>
              </a:rPr>
              <a:t>Student</a:t>
            </a:r>
          </a:p>
        </p:txBody>
      </p:sp>
      <p:sp>
        <p:nvSpPr>
          <p:cNvPr id="11" name="Freeform 11"/>
          <p:cNvSpPr/>
          <p:nvPr/>
        </p:nvSpPr>
        <p:spPr>
          <a:xfrm>
            <a:off x="1028700" y="589625"/>
            <a:ext cx="805396" cy="713994"/>
          </a:xfrm>
          <a:custGeom>
            <a:avLst/>
            <a:gdLst/>
            <a:ahLst/>
            <a:cxnLst/>
            <a:rect l="l" t="t" r="r" b="b"/>
            <a:pathLst>
              <a:path w="805396" h="713994">
                <a:moveTo>
                  <a:pt x="0" y="0"/>
                </a:moveTo>
                <a:lnTo>
                  <a:pt x="805396" y="0"/>
                </a:lnTo>
                <a:lnTo>
                  <a:pt x="805396" y="713994"/>
                </a:lnTo>
                <a:lnTo>
                  <a:pt x="0" y="7139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2"/>
          <p:cNvSpPr txBox="1"/>
          <p:nvPr/>
        </p:nvSpPr>
        <p:spPr>
          <a:xfrm>
            <a:off x="2113008" y="631408"/>
            <a:ext cx="2178410" cy="920496"/>
          </a:xfrm>
          <a:prstGeom prst="rect">
            <a:avLst/>
          </a:prstGeom>
        </p:spPr>
        <p:txBody>
          <a:bodyPr lIns="0" tIns="0" rIns="0" bIns="0" rtlCol="0" anchor="t">
            <a:spAutoFit/>
          </a:bodyPr>
          <a:lstStyle/>
          <a:p>
            <a:pPr>
              <a:lnSpc>
                <a:spcPts val="1871"/>
              </a:lnSpc>
            </a:pPr>
            <a:r>
              <a:rPr lang="en-US" sz="1599">
                <a:solidFill>
                  <a:srgbClr val="804F3B"/>
                </a:solidFill>
                <a:latin typeface="Raleway Bold"/>
              </a:rPr>
              <a:t>VIVEKANAND EDUCATION SOCIETY’S INSTITUTE OF TECHNOLOGY</a:t>
            </a:r>
          </a:p>
        </p:txBody>
      </p:sp>
      <p:sp>
        <p:nvSpPr>
          <p:cNvPr id="13" name="Freeform 13"/>
          <p:cNvSpPr/>
          <p:nvPr/>
        </p:nvSpPr>
        <p:spPr>
          <a:xfrm>
            <a:off x="540404" y="384003"/>
            <a:ext cx="1293692" cy="1289394"/>
          </a:xfrm>
          <a:custGeom>
            <a:avLst/>
            <a:gdLst/>
            <a:ahLst/>
            <a:cxnLst/>
            <a:rect l="l" t="t" r="r" b="b"/>
            <a:pathLst>
              <a:path w="1293692" h="1289394">
                <a:moveTo>
                  <a:pt x="0" y="0"/>
                </a:moveTo>
                <a:lnTo>
                  <a:pt x="1293692" y="0"/>
                </a:lnTo>
                <a:lnTo>
                  <a:pt x="1293692" y="1289394"/>
                </a:lnTo>
                <a:lnTo>
                  <a:pt x="0" y="1289394"/>
                </a:lnTo>
                <a:lnTo>
                  <a:pt x="0" y="0"/>
                </a:lnTo>
                <a:close/>
              </a:path>
            </a:pathLst>
          </a:custGeom>
          <a:blipFill>
            <a:blip r:embed="rId4"/>
            <a:stretch>
              <a:fillRect/>
            </a:stretch>
          </a:blipFill>
        </p:spPr>
        <p:txBody>
          <a:bodyPr/>
          <a:lstStyle/>
          <a:p>
            <a:endParaRPr lang="en-US"/>
          </a:p>
        </p:txBody>
      </p:sp>
      <p:sp>
        <p:nvSpPr>
          <p:cNvPr id="6" name="TextBox 10">
            <a:extLst>
              <a:ext uri="{FF2B5EF4-FFF2-40B4-BE49-F238E27FC236}">
                <a16:creationId xmlns:a16="http://schemas.microsoft.com/office/drawing/2014/main" id="{B102719D-5C24-1D48-1431-B099583D97C6}"/>
              </a:ext>
            </a:extLst>
          </p:cNvPr>
          <p:cNvSpPr txBox="1"/>
          <p:nvPr/>
        </p:nvSpPr>
        <p:spPr>
          <a:xfrm>
            <a:off x="16918147" y="9134475"/>
            <a:ext cx="682307" cy="553678"/>
          </a:xfrm>
          <a:prstGeom prst="rect">
            <a:avLst/>
          </a:prstGeom>
        </p:spPr>
        <p:txBody>
          <a:bodyPr lIns="0" tIns="0" rIns="0" bIns="0" rtlCol="0" anchor="t">
            <a:spAutoFit/>
          </a:bodyPr>
          <a:lstStyle/>
          <a:p>
            <a:pPr algn="r">
              <a:lnSpc>
                <a:spcPts val="4800"/>
              </a:lnSpc>
            </a:pPr>
            <a:r>
              <a:rPr lang="en-US" sz="3000" dirty="0">
                <a:solidFill>
                  <a:srgbClr val="804F3B"/>
                </a:solidFill>
                <a:latin typeface="Raleway"/>
              </a:rPr>
              <a:t>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695700"/>
            <a:ext cx="14745813" cy="1600200"/>
          </a:xfrm>
          <a:prstGeom prst="rect">
            <a:avLst/>
          </a:prstGeom>
        </p:spPr>
        <p:txBody>
          <a:bodyPr lIns="0" tIns="0" rIns="0" bIns="0" rtlCol="0" anchor="t">
            <a:spAutoFit/>
          </a:bodyPr>
          <a:lstStyle/>
          <a:p>
            <a:pPr>
              <a:lnSpc>
                <a:spcPts val="12000"/>
              </a:lnSpc>
            </a:pPr>
            <a:r>
              <a:rPr lang="en-US" sz="12000">
                <a:solidFill>
                  <a:srgbClr val="804F3B"/>
                </a:solidFill>
                <a:latin typeface="Radley"/>
              </a:rPr>
              <a:t>E-Commerce PWA</a:t>
            </a:r>
          </a:p>
        </p:txBody>
      </p:sp>
      <p:sp>
        <p:nvSpPr>
          <p:cNvPr id="3" name="TextBox 3"/>
          <p:cNvSpPr txBox="1"/>
          <p:nvPr/>
        </p:nvSpPr>
        <p:spPr>
          <a:xfrm>
            <a:off x="1028700" y="9206520"/>
            <a:ext cx="5913783" cy="986155"/>
          </a:xfrm>
          <a:prstGeom prst="rect">
            <a:avLst/>
          </a:prstGeom>
        </p:spPr>
        <p:txBody>
          <a:bodyPr lIns="0" tIns="0" rIns="0" bIns="0" rtlCol="0" anchor="t">
            <a:spAutoFit/>
          </a:bodyPr>
          <a:lstStyle/>
          <a:p>
            <a:pPr>
              <a:lnSpc>
                <a:spcPts val="3919"/>
              </a:lnSpc>
            </a:pPr>
            <a:r>
              <a:rPr lang="en-US" sz="2799">
                <a:solidFill>
                  <a:srgbClr val="804F3B"/>
                </a:solidFill>
                <a:latin typeface="Raleway"/>
              </a:rPr>
              <a:t>Aniket Mahajan</a:t>
            </a:r>
          </a:p>
          <a:p>
            <a:pPr>
              <a:lnSpc>
                <a:spcPts val="3919"/>
              </a:lnSpc>
            </a:pPr>
            <a:r>
              <a:rPr lang="en-US" sz="2799">
                <a:solidFill>
                  <a:srgbClr val="804F3B"/>
                </a:solidFill>
                <a:latin typeface="Raleway"/>
              </a:rPr>
              <a:t>D15B 33</a:t>
            </a:r>
          </a:p>
        </p:txBody>
      </p:sp>
      <p:grpSp>
        <p:nvGrpSpPr>
          <p:cNvPr id="4" name="Group 4"/>
          <p:cNvGrpSpPr/>
          <p:nvPr/>
        </p:nvGrpSpPr>
        <p:grpSpPr>
          <a:xfrm>
            <a:off x="16740784" y="0"/>
            <a:ext cx="1547216" cy="10287000"/>
            <a:chOff x="0" y="0"/>
            <a:chExt cx="523379" cy="3479800"/>
          </a:xfrm>
        </p:grpSpPr>
        <p:sp>
          <p:nvSpPr>
            <p:cNvPr id="5" name="Freeform 5"/>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sp>
      </p:grpSp>
      <p:sp>
        <p:nvSpPr>
          <p:cNvPr id="6" name="TextBox 6"/>
          <p:cNvSpPr txBox="1"/>
          <p:nvPr/>
        </p:nvSpPr>
        <p:spPr>
          <a:xfrm>
            <a:off x="9144000" y="9206520"/>
            <a:ext cx="5913783" cy="490855"/>
          </a:xfrm>
          <a:prstGeom prst="rect">
            <a:avLst/>
          </a:prstGeom>
        </p:spPr>
        <p:txBody>
          <a:bodyPr lIns="0" tIns="0" rIns="0" bIns="0" rtlCol="0" anchor="t">
            <a:spAutoFit/>
          </a:bodyPr>
          <a:lstStyle/>
          <a:p>
            <a:pPr>
              <a:lnSpc>
                <a:spcPts val="3919"/>
              </a:lnSpc>
            </a:pPr>
            <a:r>
              <a:rPr lang="en-US" sz="2799">
                <a:solidFill>
                  <a:srgbClr val="804F3B"/>
                </a:solidFill>
                <a:latin typeface="Raleway"/>
              </a:rPr>
              <a:t>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2492445"/>
            <a:ext cx="6848808" cy="821055"/>
          </a:xfrm>
          <a:prstGeom prst="rect">
            <a:avLst/>
          </a:prstGeom>
        </p:spPr>
        <p:txBody>
          <a:bodyPr lIns="0" tIns="0" rIns="0" bIns="0" rtlCol="0" anchor="t">
            <a:spAutoFit/>
          </a:bodyPr>
          <a:lstStyle/>
          <a:p>
            <a:pPr>
              <a:lnSpc>
                <a:spcPts val="6719"/>
              </a:lnSpc>
            </a:pPr>
            <a:r>
              <a:rPr lang="en-US" sz="4800">
                <a:solidFill>
                  <a:srgbClr val="804F3B"/>
                </a:solidFill>
                <a:latin typeface="Radley Bold"/>
              </a:rPr>
              <a:t>What is PWA?</a:t>
            </a:r>
          </a:p>
        </p:txBody>
      </p:sp>
      <p:sp>
        <p:nvSpPr>
          <p:cNvPr id="3" name="TextBox 3"/>
          <p:cNvSpPr txBox="1"/>
          <p:nvPr/>
        </p:nvSpPr>
        <p:spPr>
          <a:xfrm>
            <a:off x="1028700" y="3572222"/>
            <a:ext cx="10521317" cy="3643316"/>
          </a:xfrm>
          <a:prstGeom prst="rect">
            <a:avLst/>
          </a:prstGeom>
        </p:spPr>
        <p:txBody>
          <a:bodyPr lIns="0" tIns="0" rIns="0" bIns="0" rtlCol="0" anchor="t">
            <a:spAutoFit/>
          </a:bodyPr>
          <a:lstStyle/>
          <a:p>
            <a:pPr algn="just">
              <a:lnSpc>
                <a:spcPts val="4894"/>
              </a:lnSpc>
            </a:pPr>
            <a:r>
              <a:rPr lang="en-US" sz="3262">
                <a:solidFill>
                  <a:srgbClr val="804F3B"/>
                </a:solidFill>
                <a:latin typeface="Raleway"/>
              </a:rPr>
              <a:t>PWA stands for Progressive Web App. It's a type of application software delivered through the web, built using common web technologies like HTML, CSS, and JavaScript. PWAs are designed to work on any platform that uses a standards-compliant browser, including both desktop and mobile devices.</a:t>
            </a:r>
          </a:p>
        </p:txBody>
      </p:sp>
      <p:grpSp>
        <p:nvGrpSpPr>
          <p:cNvPr id="4" name="Group 4"/>
          <p:cNvGrpSpPr/>
          <p:nvPr/>
        </p:nvGrpSpPr>
        <p:grpSpPr>
          <a:xfrm>
            <a:off x="16740784" y="0"/>
            <a:ext cx="1547216" cy="10287000"/>
            <a:chOff x="0" y="0"/>
            <a:chExt cx="523379" cy="3479800"/>
          </a:xfrm>
        </p:grpSpPr>
        <p:sp>
          <p:nvSpPr>
            <p:cNvPr id="5" name="Freeform 5"/>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sp>
      </p:grpSp>
      <p:sp>
        <p:nvSpPr>
          <p:cNvPr id="6" name="TextBox 6"/>
          <p:cNvSpPr txBox="1"/>
          <p:nvPr/>
        </p:nvSpPr>
        <p:spPr>
          <a:xfrm>
            <a:off x="17127588" y="9201150"/>
            <a:ext cx="773608" cy="537845"/>
          </a:xfrm>
          <a:prstGeom prst="rect">
            <a:avLst/>
          </a:prstGeom>
        </p:spPr>
        <p:txBody>
          <a:bodyPr lIns="0" tIns="0" rIns="0" bIns="0" rtlCol="0" anchor="t">
            <a:spAutoFit/>
          </a:bodyPr>
          <a:lstStyle/>
          <a:p>
            <a:pPr algn="ctr">
              <a:lnSpc>
                <a:spcPts val="4480"/>
              </a:lnSpc>
            </a:pPr>
            <a:r>
              <a:rPr lang="en-US" sz="3200">
                <a:solidFill>
                  <a:srgbClr val="804F3B"/>
                </a:solidFill>
                <a:latin typeface="Prata"/>
              </a:rPr>
              <a:t>2</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2116687"/>
            <a:ext cx="13455417" cy="7141613"/>
          </a:xfrm>
          <a:custGeom>
            <a:avLst/>
            <a:gdLst/>
            <a:ahLst/>
            <a:cxnLst/>
            <a:rect l="l" t="t" r="r" b="b"/>
            <a:pathLst>
              <a:path w="13455417" h="7141613">
                <a:moveTo>
                  <a:pt x="0" y="0"/>
                </a:moveTo>
                <a:lnTo>
                  <a:pt x="13455417" y="0"/>
                </a:lnTo>
                <a:lnTo>
                  <a:pt x="13455417" y="7141613"/>
                </a:lnTo>
                <a:lnTo>
                  <a:pt x="0" y="7141613"/>
                </a:lnTo>
                <a:lnTo>
                  <a:pt x="0" y="0"/>
                </a:lnTo>
                <a:close/>
              </a:path>
            </a:pathLst>
          </a:custGeom>
          <a:blipFill>
            <a:blip r:embed="rId2"/>
            <a:stretch>
              <a:fillRect/>
            </a:stretch>
          </a:blipFill>
        </p:spPr>
      </p:sp>
      <p:sp>
        <p:nvSpPr>
          <p:cNvPr id="3" name="TextBox 3"/>
          <p:cNvSpPr txBox="1"/>
          <p:nvPr/>
        </p:nvSpPr>
        <p:spPr>
          <a:xfrm>
            <a:off x="1028700" y="933450"/>
            <a:ext cx="6227101" cy="821055"/>
          </a:xfrm>
          <a:prstGeom prst="rect">
            <a:avLst/>
          </a:prstGeom>
        </p:spPr>
        <p:txBody>
          <a:bodyPr lIns="0" tIns="0" rIns="0" bIns="0" rtlCol="0" anchor="t">
            <a:spAutoFit/>
          </a:bodyPr>
          <a:lstStyle/>
          <a:p>
            <a:pPr>
              <a:lnSpc>
                <a:spcPts val="6719"/>
              </a:lnSpc>
            </a:pPr>
            <a:r>
              <a:rPr lang="en-US" sz="4800">
                <a:solidFill>
                  <a:srgbClr val="804F3B"/>
                </a:solidFill>
                <a:latin typeface="Radley Bold"/>
              </a:rPr>
              <a:t>Installation of PWA</a:t>
            </a:r>
          </a:p>
        </p:txBody>
      </p:sp>
      <p:sp>
        <p:nvSpPr>
          <p:cNvPr id="4" name="TextBox 4"/>
          <p:cNvSpPr txBox="1"/>
          <p:nvPr/>
        </p:nvSpPr>
        <p:spPr>
          <a:xfrm>
            <a:off x="17127588" y="9201150"/>
            <a:ext cx="773608" cy="537845"/>
          </a:xfrm>
          <a:prstGeom prst="rect">
            <a:avLst/>
          </a:prstGeom>
        </p:spPr>
        <p:txBody>
          <a:bodyPr lIns="0" tIns="0" rIns="0" bIns="0" rtlCol="0" anchor="t">
            <a:spAutoFit/>
          </a:bodyPr>
          <a:lstStyle/>
          <a:p>
            <a:pPr algn="ctr">
              <a:lnSpc>
                <a:spcPts val="4480"/>
              </a:lnSpc>
            </a:pPr>
            <a:r>
              <a:rPr lang="en-US" sz="3200">
                <a:solidFill>
                  <a:srgbClr val="804F3B"/>
                </a:solidFill>
                <a:latin typeface="Prata"/>
              </a:rPr>
              <a:t>3</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99860" y="2162260"/>
            <a:ext cx="13417956" cy="7359156"/>
          </a:xfrm>
          <a:custGeom>
            <a:avLst/>
            <a:gdLst/>
            <a:ahLst/>
            <a:cxnLst/>
            <a:rect l="l" t="t" r="r" b="b"/>
            <a:pathLst>
              <a:path w="13417956" h="7359156">
                <a:moveTo>
                  <a:pt x="0" y="0"/>
                </a:moveTo>
                <a:lnTo>
                  <a:pt x="13417956" y="0"/>
                </a:lnTo>
                <a:lnTo>
                  <a:pt x="13417956" y="7359156"/>
                </a:lnTo>
                <a:lnTo>
                  <a:pt x="0" y="7359156"/>
                </a:lnTo>
                <a:lnTo>
                  <a:pt x="0" y="0"/>
                </a:lnTo>
                <a:close/>
              </a:path>
            </a:pathLst>
          </a:custGeom>
          <a:blipFill>
            <a:blip r:embed="rId2"/>
            <a:stretch>
              <a:fillRect/>
            </a:stretch>
          </a:blipFill>
        </p:spPr>
      </p:sp>
      <p:sp>
        <p:nvSpPr>
          <p:cNvPr id="3" name="TextBox 3"/>
          <p:cNvSpPr txBox="1"/>
          <p:nvPr/>
        </p:nvSpPr>
        <p:spPr>
          <a:xfrm>
            <a:off x="1028700" y="933450"/>
            <a:ext cx="6227101" cy="821055"/>
          </a:xfrm>
          <a:prstGeom prst="rect">
            <a:avLst/>
          </a:prstGeom>
        </p:spPr>
        <p:txBody>
          <a:bodyPr lIns="0" tIns="0" rIns="0" bIns="0" rtlCol="0" anchor="t">
            <a:spAutoFit/>
          </a:bodyPr>
          <a:lstStyle/>
          <a:p>
            <a:pPr>
              <a:lnSpc>
                <a:spcPts val="6719"/>
              </a:lnSpc>
            </a:pPr>
            <a:r>
              <a:rPr lang="en-US" sz="4800">
                <a:solidFill>
                  <a:srgbClr val="804F3B"/>
                </a:solidFill>
                <a:latin typeface="Radley Bold"/>
              </a:rPr>
              <a:t>Installation of PWA</a:t>
            </a:r>
          </a:p>
        </p:txBody>
      </p:sp>
      <p:sp>
        <p:nvSpPr>
          <p:cNvPr id="4" name="TextBox 4"/>
          <p:cNvSpPr txBox="1"/>
          <p:nvPr/>
        </p:nvSpPr>
        <p:spPr>
          <a:xfrm>
            <a:off x="17127588" y="9201150"/>
            <a:ext cx="773608" cy="537845"/>
          </a:xfrm>
          <a:prstGeom prst="rect">
            <a:avLst/>
          </a:prstGeom>
        </p:spPr>
        <p:txBody>
          <a:bodyPr lIns="0" tIns="0" rIns="0" bIns="0" rtlCol="0" anchor="t">
            <a:spAutoFit/>
          </a:bodyPr>
          <a:lstStyle/>
          <a:p>
            <a:pPr algn="ctr">
              <a:lnSpc>
                <a:spcPts val="4480"/>
              </a:lnSpc>
            </a:pPr>
            <a:r>
              <a:rPr lang="en-US" sz="3200">
                <a:solidFill>
                  <a:srgbClr val="804F3B"/>
                </a:solidFill>
                <a:latin typeface="Prata"/>
              </a:rPr>
              <a:t>4</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sp>
        <p:nvSpPr>
          <p:cNvPr id="2" name="TextBox 2"/>
          <p:cNvSpPr txBox="1"/>
          <p:nvPr/>
        </p:nvSpPr>
        <p:spPr>
          <a:xfrm>
            <a:off x="5282489" y="570548"/>
            <a:ext cx="6848808" cy="821055"/>
          </a:xfrm>
          <a:prstGeom prst="rect">
            <a:avLst/>
          </a:prstGeom>
        </p:spPr>
        <p:txBody>
          <a:bodyPr lIns="0" tIns="0" rIns="0" bIns="0" rtlCol="0" anchor="t">
            <a:spAutoFit/>
          </a:bodyPr>
          <a:lstStyle/>
          <a:p>
            <a:pPr>
              <a:lnSpc>
                <a:spcPts val="6719"/>
              </a:lnSpc>
            </a:pPr>
            <a:r>
              <a:rPr lang="en-US" sz="4800" dirty="0">
                <a:latin typeface="Radley Bold"/>
              </a:rPr>
              <a:t>Table of Contents</a:t>
            </a:r>
          </a:p>
        </p:txBody>
      </p:sp>
      <p:sp>
        <p:nvSpPr>
          <p:cNvPr id="3" name="TextBox 3"/>
          <p:cNvSpPr txBox="1"/>
          <p:nvPr/>
        </p:nvSpPr>
        <p:spPr>
          <a:xfrm>
            <a:off x="17127588" y="9201150"/>
            <a:ext cx="773608" cy="537845"/>
          </a:xfrm>
          <a:prstGeom prst="rect">
            <a:avLst/>
          </a:prstGeom>
        </p:spPr>
        <p:txBody>
          <a:bodyPr lIns="0" tIns="0" rIns="0" bIns="0" rtlCol="0" anchor="t">
            <a:spAutoFit/>
          </a:bodyPr>
          <a:lstStyle/>
          <a:p>
            <a:pPr algn="ctr">
              <a:lnSpc>
                <a:spcPts val="4480"/>
              </a:lnSpc>
            </a:pPr>
            <a:r>
              <a:rPr lang="en-US" sz="3200">
                <a:solidFill>
                  <a:srgbClr val="804F3B"/>
                </a:solidFill>
                <a:latin typeface="Prata"/>
              </a:rPr>
              <a:t>2</a:t>
            </a:r>
          </a:p>
        </p:txBody>
      </p:sp>
      <p:grpSp>
        <p:nvGrpSpPr>
          <p:cNvPr id="4" name="Group 4"/>
          <p:cNvGrpSpPr/>
          <p:nvPr/>
        </p:nvGrpSpPr>
        <p:grpSpPr>
          <a:xfrm>
            <a:off x="16740784" y="0"/>
            <a:ext cx="1547216" cy="10287000"/>
            <a:chOff x="0" y="0"/>
            <a:chExt cx="523379" cy="3479800"/>
          </a:xfrm>
        </p:grpSpPr>
        <p:sp>
          <p:nvSpPr>
            <p:cNvPr id="5" name="Freeform 5"/>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txBody>
            <a:bodyPr/>
            <a:lstStyle/>
            <a:p>
              <a:endParaRPr lang="en-US"/>
            </a:p>
          </p:txBody>
        </p:sp>
      </p:grpSp>
      <p:sp>
        <p:nvSpPr>
          <p:cNvPr id="8" name="Freeform 8"/>
          <p:cNvSpPr/>
          <p:nvPr/>
        </p:nvSpPr>
        <p:spPr>
          <a:xfrm>
            <a:off x="1028700" y="589625"/>
            <a:ext cx="805396" cy="713994"/>
          </a:xfrm>
          <a:custGeom>
            <a:avLst/>
            <a:gdLst/>
            <a:ahLst/>
            <a:cxnLst/>
            <a:rect l="l" t="t" r="r" b="b"/>
            <a:pathLst>
              <a:path w="805396" h="713994">
                <a:moveTo>
                  <a:pt x="0" y="0"/>
                </a:moveTo>
                <a:lnTo>
                  <a:pt x="805396" y="0"/>
                </a:lnTo>
                <a:lnTo>
                  <a:pt x="805396" y="713994"/>
                </a:lnTo>
                <a:lnTo>
                  <a:pt x="0" y="7139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TextBox 9"/>
          <p:cNvSpPr txBox="1"/>
          <p:nvPr/>
        </p:nvSpPr>
        <p:spPr>
          <a:xfrm>
            <a:off x="2113008" y="631408"/>
            <a:ext cx="2178410" cy="920496"/>
          </a:xfrm>
          <a:prstGeom prst="rect">
            <a:avLst/>
          </a:prstGeom>
        </p:spPr>
        <p:txBody>
          <a:bodyPr lIns="0" tIns="0" rIns="0" bIns="0" rtlCol="0" anchor="t">
            <a:spAutoFit/>
          </a:bodyPr>
          <a:lstStyle/>
          <a:p>
            <a:pPr>
              <a:lnSpc>
                <a:spcPts val="1871"/>
              </a:lnSpc>
            </a:pPr>
            <a:r>
              <a:rPr lang="en-US" sz="1599" dirty="0">
                <a:solidFill>
                  <a:srgbClr val="804F3B"/>
                </a:solidFill>
                <a:latin typeface="Raleway Bold"/>
              </a:rPr>
              <a:t>VIVEKANAND EDUCATION SOCIETY’S INSTITUTE OF TECHNOLOGY</a:t>
            </a:r>
          </a:p>
        </p:txBody>
      </p:sp>
      <p:sp>
        <p:nvSpPr>
          <p:cNvPr id="10" name="TextBox 10"/>
          <p:cNvSpPr txBox="1"/>
          <p:nvPr/>
        </p:nvSpPr>
        <p:spPr>
          <a:xfrm>
            <a:off x="1986994" y="2233728"/>
            <a:ext cx="9442033" cy="490855"/>
          </a:xfrm>
          <a:prstGeom prst="rect">
            <a:avLst/>
          </a:prstGeom>
        </p:spPr>
        <p:txBody>
          <a:bodyPr lIns="0" tIns="0" rIns="0" bIns="0" rtlCol="0" anchor="t">
            <a:spAutoFit/>
          </a:bodyPr>
          <a:lstStyle/>
          <a:p>
            <a:pPr>
              <a:lnSpc>
                <a:spcPts val="3919"/>
              </a:lnSpc>
            </a:pPr>
            <a:r>
              <a:rPr lang="en-US" sz="2799">
                <a:solidFill>
                  <a:srgbClr val="2D2D2D"/>
                </a:solidFill>
                <a:latin typeface="Raleway"/>
              </a:rPr>
              <a:t>Introduction and Motivation</a:t>
            </a:r>
          </a:p>
        </p:txBody>
      </p:sp>
      <p:sp>
        <p:nvSpPr>
          <p:cNvPr id="11" name="TextBox 11"/>
          <p:cNvSpPr txBox="1"/>
          <p:nvPr/>
        </p:nvSpPr>
        <p:spPr>
          <a:xfrm>
            <a:off x="1986994" y="2902312"/>
            <a:ext cx="6864847" cy="490855"/>
          </a:xfrm>
          <a:prstGeom prst="rect">
            <a:avLst/>
          </a:prstGeom>
        </p:spPr>
        <p:txBody>
          <a:bodyPr lIns="0" tIns="0" rIns="0" bIns="0" rtlCol="0" anchor="t">
            <a:spAutoFit/>
          </a:bodyPr>
          <a:lstStyle/>
          <a:p>
            <a:pPr>
              <a:lnSpc>
                <a:spcPts val="3919"/>
              </a:lnSpc>
            </a:pPr>
            <a:r>
              <a:rPr lang="en-US" sz="2799" dirty="0">
                <a:solidFill>
                  <a:srgbClr val="2D2D2D"/>
                </a:solidFill>
                <a:latin typeface="Raleway"/>
              </a:rPr>
              <a:t>Objectives</a:t>
            </a:r>
          </a:p>
        </p:txBody>
      </p:sp>
      <p:sp>
        <p:nvSpPr>
          <p:cNvPr id="12" name="TextBox 12"/>
          <p:cNvSpPr txBox="1"/>
          <p:nvPr/>
        </p:nvSpPr>
        <p:spPr>
          <a:xfrm>
            <a:off x="1986994" y="3570896"/>
            <a:ext cx="6864847" cy="490855"/>
          </a:xfrm>
          <a:prstGeom prst="rect">
            <a:avLst/>
          </a:prstGeom>
        </p:spPr>
        <p:txBody>
          <a:bodyPr lIns="0" tIns="0" rIns="0" bIns="0" rtlCol="0" anchor="t">
            <a:spAutoFit/>
          </a:bodyPr>
          <a:lstStyle/>
          <a:p>
            <a:pPr>
              <a:lnSpc>
                <a:spcPts val="3919"/>
              </a:lnSpc>
            </a:pPr>
            <a:r>
              <a:rPr lang="en-US" sz="2799" dirty="0">
                <a:solidFill>
                  <a:srgbClr val="2D2D2D"/>
                </a:solidFill>
                <a:latin typeface="Raleway"/>
              </a:rPr>
              <a:t>Implementation</a:t>
            </a:r>
          </a:p>
        </p:txBody>
      </p:sp>
      <p:sp>
        <p:nvSpPr>
          <p:cNvPr id="13" name="TextBox 13"/>
          <p:cNvSpPr txBox="1"/>
          <p:nvPr/>
        </p:nvSpPr>
        <p:spPr>
          <a:xfrm>
            <a:off x="1986994" y="4438799"/>
            <a:ext cx="6864847" cy="490855"/>
          </a:xfrm>
          <a:prstGeom prst="rect">
            <a:avLst/>
          </a:prstGeom>
        </p:spPr>
        <p:txBody>
          <a:bodyPr lIns="0" tIns="0" rIns="0" bIns="0" rtlCol="0" anchor="t">
            <a:spAutoFit/>
          </a:bodyPr>
          <a:lstStyle/>
          <a:p>
            <a:pPr>
              <a:lnSpc>
                <a:spcPts val="3919"/>
              </a:lnSpc>
            </a:pPr>
            <a:r>
              <a:rPr lang="en-US" sz="2799" dirty="0">
                <a:solidFill>
                  <a:srgbClr val="2D2D2D"/>
                </a:solidFill>
                <a:latin typeface="Raleway"/>
              </a:rPr>
              <a:t>Feasibility Analysis</a:t>
            </a:r>
          </a:p>
        </p:txBody>
      </p:sp>
      <p:sp>
        <p:nvSpPr>
          <p:cNvPr id="14" name="TextBox 14"/>
          <p:cNvSpPr txBox="1"/>
          <p:nvPr/>
        </p:nvSpPr>
        <p:spPr>
          <a:xfrm>
            <a:off x="1850065" y="6147936"/>
            <a:ext cx="6864847" cy="490855"/>
          </a:xfrm>
          <a:prstGeom prst="rect">
            <a:avLst/>
          </a:prstGeom>
        </p:spPr>
        <p:txBody>
          <a:bodyPr lIns="0" tIns="0" rIns="0" bIns="0" rtlCol="0" anchor="t">
            <a:spAutoFit/>
          </a:bodyPr>
          <a:lstStyle/>
          <a:p>
            <a:pPr>
              <a:lnSpc>
                <a:spcPts val="3919"/>
              </a:lnSpc>
            </a:pPr>
            <a:r>
              <a:rPr lang="en-US" sz="2799">
                <a:solidFill>
                  <a:srgbClr val="2D2D2D"/>
                </a:solidFill>
                <a:latin typeface="Raleway"/>
              </a:rPr>
              <a:t>Literature Survey</a:t>
            </a:r>
          </a:p>
        </p:txBody>
      </p:sp>
      <p:sp>
        <p:nvSpPr>
          <p:cNvPr id="15" name="TextBox 15"/>
          <p:cNvSpPr txBox="1"/>
          <p:nvPr/>
        </p:nvSpPr>
        <p:spPr>
          <a:xfrm>
            <a:off x="1028700" y="2233728"/>
            <a:ext cx="653494" cy="490855"/>
          </a:xfrm>
          <a:prstGeom prst="rect">
            <a:avLst/>
          </a:prstGeom>
        </p:spPr>
        <p:txBody>
          <a:bodyPr lIns="0" tIns="0" rIns="0" bIns="0" rtlCol="0" anchor="t">
            <a:spAutoFit/>
          </a:bodyPr>
          <a:lstStyle/>
          <a:p>
            <a:pPr>
              <a:lnSpc>
                <a:spcPts val="3919"/>
              </a:lnSpc>
            </a:pPr>
            <a:r>
              <a:rPr lang="en-US" sz="2799">
                <a:solidFill>
                  <a:srgbClr val="2D2D2D"/>
                </a:solidFill>
                <a:latin typeface="Raleway"/>
              </a:rPr>
              <a:t>I</a:t>
            </a:r>
          </a:p>
        </p:txBody>
      </p:sp>
      <p:sp>
        <p:nvSpPr>
          <p:cNvPr id="16" name="TextBox 16"/>
          <p:cNvSpPr txBox="1"/>
          <p:nvPr/>
        </p:nvSpPr>
        <p:spPr>
          <a:xfrm>
            <a:off x="1028700" y="2916704"/>
            <a:ext cx="653494" cy="490855"/>
          </a:xfrm>
          <a:prstGeom prst="rect">
            <a:avLst/>
          </a:prstGeom>
        </p:spPr>
        <p:txBody>
          <a:bodyPr lIns="0" tIns="0" rIns="0" bIns="0" rtlCol="0" anchor="t">
            <a:spAutoFit/>
          </a:bodyPr>
          <a:lstStyle/>
          <a:p>
            <a:pPr>
              <a:lnSpc>
                <a:spcPts val="3919"/>
              </a:lnSpc>
            </a:pPr>
            <a:r>
              <a:rPr lang="en-US" sz="2799">
                <a:solidFill>
                  <a:srgbClr val="2D2D2D"/>
                </a:solidFill>
                <a:latin typeface="Raleway"/>
              </a:rPr>
              <a:t>II</a:t>
            </a:r>
          </a:p>
        </p:txBody>
      </p:sp>
      <p:sp>
        <p:nvSpPr>
          <p:cNvPr id="17" name="TextBox 17"/>
          <p:cNvSpPr txBox="1"/>
          <p:nvPr/>
        </p:nvSpPr>
        <p:spPr>
          <a:xfrm>
            <a:off x="1028700" y="3570896"/>
            <a:ext cx="653494" cy="490855"/>
          </a:xfrm>
          <a:prstGeom prst="rect">
            <a:avLst/>
          </a:prstGeom>
        </p:spPr>
        <p:txBody>
          <a:bodyPr lIns="0" tIns="0" rIns="0" bIns="0" rtlCol="0" anchor="t">
            <a:spAutoFit/>
          </a:bodyPr>
          <a:lstStyle/>
          <a:p>
            <a:pPr>
              <a:lnSpc>
                <a:spcPts val="3919"/>
              </a:lnSpc>
            </a:pPr>
            <a:r>
              <a:rPr lang="en-US" sz="2799">
                <a:solidFill>
                  <a:srgbClr val="2D2D2D"/>
                </a:solidFill>
                <a:latin typeface="Raleway"/>
              </a:rPr>
              <a:t>III</a:t>
            </a:r>
          </a:p>
        </p:txBody>
      </p:sp>
      <p:sp>
        <p:nvSpPr>
          <p:cNvPr id="18" name="TextBox 18"/>
          <p:cNvSpPr txBox="1"/>
          <p:nvPr/>
        </p:nvSpPr>
        <p:spPr>
          <a:xfrm>
            <a:off x="1028700" y="4438799"/>
            <a:ext cx="653494" cy="490855"/>
          </a:xfrm>
          <a:prstGeom prst="rect">
            <a:avLst/>
          </a:prstGeom>
        </p:spPr>
        <p:txBody>
          <a:bodyPr lIns="0" tIns="0" rIns="0" bIns="0" rtlCol="0" anchor="t">
            <a:spAutoFit/>
          </a:bodyPr>
          <a:lstStyle/>
          <a:p>
            <a:pPr>
              <a:lnSpc>
                <a:spcPts val="3919"/>
              </a:lnSpc>
            </a:pPr>
            <a:r>
              <a:rPr lang="en-US" sz="2799">
                <a:solidFill>
                  <a:srgbClr val="2D2D2D"/>
                </a:solidFill>
                <a:latin typeface="Raleway"/>
              </a:rPr>
              <a:t>IV</a:t>
            </a:r>
          </a:p>
        </p:txBody>
      </p:sp>
      <p:sp>
        <p:nvSpPr>
          <p:cNvPr id="19" name="TextBox 19"/>
          <p:cNvSpPr txBox="1"/>
          <p:nvPr/>
        </p:nvSpPr>
        <p:spPr>
          <a:xfrm>
            <a:off x="1028700" y="5276081"/>
            <a:ext cx="653494" cy="490855"/>
          </a:xfrm>
          <a:prstGeom prst="rect">
            <a:avLst/>
          </a:prstGeom>
        </p:spPr>
        <p:txBody>
          <a:bodyPr lIns="0" tIns="0" rIns="0" bIns="0" rtlCol="0" anchor="t">
            <a:spAutoFit/>
          </a:bodyPr>
          <a:lstStyle/>
          <a:p>
            <a:pPr>
              <a:lnSpc>
                <a:spcPts val="3919"/>
              </a:lnSpc>
            </a:pPr>
            <a:r>
              <a:rPr lang="en-US" sz="2799">
                <a:solidFill>
                  <a:srgbClr val="2D2D2D"/>
                </a:solidFill>
                <a:latin typeface="Raleway"/>
              </a:rPr>
              <a:t>V</a:t>
            </a:r>
          </a:p>
        </p:txBody>
      </p:sp>
      <p:sp>
        <p:nvSpPr>
          <p:cNvPr id="20" name="Freeform 20"/>
          <p:cNvSpPr/>
          <p:nvPr/>
        </p:nvSpPr>
        <p:spPr>
          <a:xfrm>
            <a:off x="540404" y="384003"/>
            <a:ext cx="1293692" cy="1289394"/>
          </a:xfrm>
          <a:custGeom>
            <a:avLst/>
            <a:gdLst/>
            <a:ahLst/>
            <a:cxnLst/>
            <a:rect l="l" t="t" r="r" b="b"/>
            <a:pathLst>
              <a:path w="1293692" h="1289394">
                <a:moveTo>
                  <a:pt x="0" y="0"/>
                </a:moveTo>
                <a:lnTo>
                  <a:pt x="1293692" y="0"/>
                </a:lnTo>
                <a:lnTo>
                  <a:pt x="1293692" y="1289394"/>
                </a:lnTo>
                <a:lnTo>
                  <a:pt x="0" y="1289394"/>
                </a:lnTo>
                <a:lnTo>
                  <a:pt x="0" y="0"/>
                </a:lnTo>
                <a:close/>
              </a:path>
            </a:pathLst>
          </a:custGeom>
          <a:blipFill>
            <a:blip r:embed="rId4"/>
            <a:stretch>
              <a:fillRect/>
            </a:stretch>
          </a:blipFill>
        </p:spPr>
        <p:txBody>
          <a:bodyPr/>
          <a:lstStyle/>
          <a:p>
            <a:endParaRPr lang="en-US"/>
          </a:p>
        </p:txBody>
      </p:sp>
      <p:sp>
        <p:nvSpPr>
          <p:cNvPr id="21" name="TextBox 21"/>
          <p:cNvSpPr txBox="1"/>
          <p:nvPr/>
        </p:nvSpPr>
        <p:spPr>
          <a:xfrm>
            <a:off x="1028700" y="6147936"/>
            <a:ext cx="653494" cy="490855"/>
          </a:xfrm>
          <a:prstGeom prst="rect">
            <a:avLst/>
          </a:prstGeom>
        </p:spPr>
        <p:txBody>
          <a:bodyPr lIns="0" tIns="0" rIns="0" bIns="0" rtlCol="0" anchor="t">
            <a:spAutoFit/>
          </a:bodyPr>
          <a:lstStyle/>
          <a:p>
            <a:pPr>
              <a:lnSpc>
                <a:spcPts val="3919"/>
              </a:lnSpc>
            </a:pPr>
            <a:r>
              <a:rPr lang="en-US" sz="2799">
                <a:solidFill>
                  <a:srgbClr val="2D2D2D"/>
                </a:solidFill>
                <a:latin typeface="Raleway"/>
              </a:rPr>
              <a:t>VI</a:t>
            </a:r>
          </a:p>
        </p:txBody>
      </p:sp>
      <p:sp>
        <p:nvSpPr>
          <p:cNvPr id="22" name="TextBox 22"/>
          <p:cNvSpPr txBox="1"/>
          <p:nvPr/>
        </p:nvSpPr>
        <p:spPr>
          <a:xfrm>
            <a:off x="1834096" y="7726125"/>
            <a:ext cx="6864847" cy="490855"/>
          </a:xfrm>
          <a:prstGeom prst="rect">
            <a:avLst/>
          </a:prstGeom>
        </p:spPr>
        <p:txBody>
          <a:bodyPr lIns="0" tIns="0" rIns="0" bIns="0" rtlCol="0" anchor="t">
            <a:spAutoFit/>
          </a:bodyPr>
          <a:lstStyle/>
          <a:p>
            <a:pPr>
              <a:lnSpc>
                <a:spcPts val="3919"/>
              </a:lnSpc>
            </a:pPr>
            <a:r>
              <a:rPr lang="en-US" sz="2799">
                <a:solidFill>
                  <a:srgbClr val="2D2D2D"/>
                </a:solidFill>
                <a:latin typeface="Raleway"/>
              </a:rPr>
              <a:t>References</a:t>
            </a:r>
          </a:p>
        </p:txBody>
      </p:sp>
      <p:sp>
        <p:nvSpPr>
          <p:cNvPr id="23" name="TextBox 23"/>
          <p:cNvSpPr txBox="1"/>
          <p:nvPr/>
        </p:nvSpPr>
        <p:spPr>
          <a:xfrm>
            <a:off x="1850065" y="5310654"/>
            <a:ext cx="6864847" cy="490855"/>
          </a:xfrm>
          <a:prstGeom prst="rect">
            <a:avLst/>
          </a:prstGeom>
        </p:spPr>
        <p:txBody>
          <a:bodyPr lIns="0" tIns="0" rIns="0" bIns="0" rtlCol="0" anchor="t">
            <a:spAutoFit/>
          </a:bodyPr>
          <a:lstStyle/>
          <a:p>
            <a:pPr>
              <a:lnSpc>
                <a:spcPts val="3919"/>
              </a:lnSpc>
            </a:pPr>
            <a:r>
              <a:rPr lang="en-US" sz="2799">
                <a:solidFill>
                  <a:srgbClr val="2D2D2D"/>
                </a:solidFill>
                <a:latin typeface="Raleway"/>
              </a:rPr>
              <a:t>Risk Analysis</a:t>
            </a:r>
          </a:p>
        </p:txBody>
      </p:sp>
      <p:sp>
        <p:nvSpPr>
          <p:cNvPr id="24" name="TextBox 24"/>
          <p:cNvSpPr txBox="1"/>
          <p:nvPr/>
        </p:nvSpPr>
        <p:spPr>
          <a:xfrm>
            <a:off x="1850065" y="6928570"/>
            <a:ext cx="6864847" cy="490855"/>
          </a:xfrm>
          <a:prstGeom prst="rect">
            <a:avLst/>
          </a:prstGeom>
        </p:spPr>
        <p:txBody>
          <a:bodyPr lIns="0" tIns="0" rIns="0" bIns="0" rtlCol="0" anchor="t">
            <a:spAutoFit/>
          </a:bodyPr>
          <a:lstStyle/>
          <a:p>
            <a:pPr>
              <a:lnSpc>
                <a:spcPts val="3919"/>
              </a:lnSpc>
            </a:pPr>
            <a:r>
              <a:rPr lang="en-US" sz="2799">
                <a:solidFill>
                  <a:srgbClr val="2D2D2D"/>
                </a:solidFill>
                <a:latin typeface="Raleway"/>
              </a:rPr>
              <a:t>Conclusion and Discussion</a:t>
            </a:r>
          </a:p>
        </p:txBody>
      </p:sp>
      <p:sp>
        <p:nvSpPr>
          <p:cNvPr id="25" name="TextBox 25"/>
          <p:cNvSpPr txBox="1"/>
          <p:nvPr/>
        </p:nvSpPr>
        <p:spPr>
          <a:xfrm>
            <a:off x="1028700" y="6928570"/>
            <a:ext cx="653494" cy="490855"/>
          </a:xfrm>
          <a:prstGeom prst="rect">
            <a:avLst/>
          </a:prstGeom>
        </p:spPr>
        <p:txBody>
          <a:bodyPr lIns="0" tIns="0" rIns="0" bIns="0" rtlCol="0" anchor="t">
            <a:spAutoFit/>
          </a:bodyPr>
          <a:lstStyle/>
          <a:p>
            <a:pPr>
              <a:lnSpc>
                <a:spcPts val="3919"/>
              </a:lnSpc>
            </a:pPr>
            <a:r>
              <a:rPr lang="en-US" sz="2799">
                <a:solidFill>
                  <a:srgbClr val="2D2D2D"/>
                </a:solidFill>
                <a:latin typeface="Raleway"/>
              </a:rPr>
              <a:t>VII</a:t>
            </a:r>
          </a:p>
        </p:txBody>
      </p:sp>
      <p:sp>
        <p:nvSpPr>
          <p:cNvPr id="26" name="TextBox 26"/>
          <p:cNvSpPr txBox="1"/>
          <p:nvPr/>
        </p:nvSpPr>
        <p:spPr>
          <a:xfrm>
            <a:off x="1028700" y="7726125"/>
            <a:ext cx="653494" cy="490855"/>
          </a:xfrm>
          <a:prstGeom prst="rect">
            <a:avLst/>
          </a:prstGeom>
        </p:spPr>
        <p:txBody>
          <a:bodyPr lIns="0" tIns="0" rIns="0" bIns="0" rtlCol="0" anchor="t">
            <a:spAutoFit/>
          </a:bodyPr>
          <a:lstStyle/>
          <a:p>
            <a:pPr>
              <a:lnSpc>
                <a:spcPts val="3919"/>
              </a:lnSpc>
            </a:pPr>
            <a:r>
              <a:rPr lang="en-US" sz="2799">
                <a:solidFill>
                  <a:srgbClr val="2D2D2D"/>
                </a:solidFill>
                <a:latin typeface="Raleway"/>
              </a:rPr>
              <a:t>VIII</a:t>
            </a:r>
          </a:p>
        </p:txBody>
      </p:sp>
      <p:sp>
        <p:nvSpPr>
          <p:cNvPr id="6" name="TextBox 10">
            <a:extLst>
              <a:ext uri="{FF2B5EF4-FFF2-40B4-BE49-F238E27FC236}">
                <a16:creationId xmlns:a16="http://schemas.microsoft.com/office/drawing/2014/main" id="{10CC8C0D-0213-5872-9F53-4B953D2472E1}"/>
              </a:ext>
            </a:extLst>
          </p:cNvPr>
          <p:cNvSpPr txBox="1"/>
          <p:nvPr/>
        </p:nvSpPr>
        <p:spPr>
          <a:xfrm>
            <a:off x="16918147" y="9134475"/>
            <a:ext cx="682307" cy="553678"/>
          </a:xfrm>
          <a:prstGeom prst="rect">
            <a:avLst/>
          </a:prstGeom>
        </p:spPr>
        <p:txBody>
          <a:bodyPr lIns="0" tIns="0" rIns="0" bIns="0" rtlCol="0" anchor="t">
            <a:spAutoFit/>
          </a:bodyPr>
          <a:lstStyle/>
          <a:p>
            <a:pPr algn="r">
              <a:lnSpc>
                <a:spcPts val="4800"/>
              </a:lnSpc>
            </a:pPr>
            <a:r>
              <a:rPr lang="en-US" sz="3000" dirty="0">
                <a:solidFill>
                  <a:srgbClr val="804F3B"/>
                </a:solidFill>
                <a:latin typeface="Raleway"/>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40784" y="0"/>
            <a:ext cx="1547216" cy="10287000"/>
            <a:chOff x="0" y="0"/>
            <a:chExt cx="523379" cy="3479800"/>
          </a:xfrm>
        </p:grpSpPr>
        <p:sp>
          <p:nvSpPr>
            <p:cNvPr id="3" name="Freeform 3"/>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sp>
      </p:grpSp>
      <p:sp>
        <p:nvSpPr>
          <p:cNvPr id="4" name="Freeform 4"/>
          <p:cNvSpPr/>
          <p:nvPr/>
        </p:nvSpPr>
        <p:spPr>
          <a:xfrm>
            <a:off x="2335267" y="4150311"/>
            <a:ext cx="6507073" cy="4846109"/>
          </a:xfrm>
          <a:custGeom>
            <a:avLst/>
            <a:gdLst/>
            <a:ahLst/>
            <a:cxnLst/>
            <a:rect l="l" t="t" r="r" b="b"/>
            <a:pathLst>
              <a:path w="6507073" h="4846109">
                <a:moveTo>
                  <a:pt x="0" y="0"/>
                </a:moveTo>
                <a:lnTo>
                  <a:pt x="6507074" y="0"/>
                </a:lnTo>
                <a:lnTo>
                  <a:pt x="6507074" y="4846109"/>
                </a:lnTo>
                <a:lnTo>
                  <a:pt x="0" y="4846109"/>
                </a:lnTo>
                <a:lnTo>
                  <a:pt x="0" y="0"/>
                </a:lnTo>
                <a:close/>
              </a:path>
            </a:pathLst>
          </a:custGeom>
          <a:blipFill>
            <a:blip r:embed="rId2"/>
            <a:stretch>
              <a:fillRect/>
            </a:stretch>
          </a:blipFill>
        </p:spPr>
      </p:sp>
      <p:sp>
        <p:nvSpPr>
          <p:cNvPr id="5" name="Freeform 5"/>
          <p:cNvSpPr/>
          <p:nvPr/>
        </p:nvSpPr>
        <p:spPr>
          <a:xfrm>
            <a:off x="1491531" y="1245266"/>
            <a:ext cx="7350810" cy="2688479"/>
          </a:xfrm>
          <a:custGeom>
            <a:avLst/>
            <a:gdLst/>
            <a:ahLst/>
            <a:cxnLst/>
            <a:rect l="l" t="t" r="r" b="b"/>
            <a:pathLst>
              <a:path w="7350810" h="2688479">
                <a:moveTo>
                  <a:pt x="0" y="0"/>
                </a:moveTo>
                <a:lnTo>
                  <a:pt x="7350810" y="0"/>
                </a:lnTo>
                <a:lnTo>
                  <a:pt x="7350810" y="2688479"/>
                </a:lnTo>
                <a:lnTo>
                  <a:pt x="0" y="2688479"/>
                </a:lnTo>
                <a:lnTo>
                  <a:pt x="0" y="0"/>
                </a:lnTo>
                <a:close/>
              </a:path>
            </a:pathLst>
          </a:custGeom>
          <a:blipFill>
            <a:blip r:embed="rId3"/>
            <a:stretch>
              <a:fillRect l="-3204" t="-3325" b="-3325"/>
            </a:stretch>
          </a:blipFill>
        </p:spPr>
      </p:sp>
      <p:sp>
        <p:nvSpPr>
          <p:cNvPr id="6" name="Freeform 6"/>
          <p:cNvSpPr/>
          <p:nvPr/>
        </p:nvSpPr>
        <p:spPr>
          <a:xfrm>
            <a:off x="8987967" y="1461832"/>
            <a:ext cx="7607191" cy="4489278"/>
          </a:xfrm>
          <a:custGeom>
            <a:avLst/>
            <a:gdLst/>
            <a:ahLst/>
            <a:cxnLst/>
            <a:rect l="l" t="t" r="r" b="b"/>
            <a:pathLst>
              <a:path w="7607191" h="4489278">
                <a:moveTo>
                  <a:pt x="0" y="0"/>
                </a:moveTo>
                <a:lnTo>
                  <a:pt x="7607191" y="0"/>
                </a:lnTo>
                <a:lnTo>
                  <a:pt x="7607191" y="4489278"/>
                </a:lnTo>
                <a:lnTo>
                  <a:pt x="0" y="4489278"/>
                </a:lnTo>
                <a:lnTo>
                  <a:pt x="0" y="0"/>
                </a:lnTo>
                <a:close/>
              </a:path>
            </a:pathLst>
          </a:custGeom>
          <a:blipFill>
            <a:blip r:embed="rId4"/>
            <a:stretch>
              <a:fillRect/>
            </a:stretch>
          </a:blipFill>
        </p:spPr>
      </p:sp>
      <p:sp>
        <p:nvSpPr>
          <p:cNvPr id="7" name="TextBox 7"/>
          <p:cNvSpPr txBox="1"/>
          <p:nvPr/>
        </p:nvSpPr>
        <p:spPr>
          <a:xfrm>
            <a:off x="17127588" y="9201150"/>
            <a:ext cx="773608" cy="537845"/>
          </a:xfrm>
          <a:prstGeom prst="rect">
            <a:avLst/>
          </a:prstGeom>
        </p:spPr>
        <p:txBody>
          <a:bodyPr lIns="0" tIns="0" rIns="0" bIns="0" rtlCol="0" anchor="t">
            <a:spAutoFit/>
          </a:bodyPr>
          <a:lstStyle/>
          <a:p>
            <a:pPr algn="ctr">
              <a:lnSpc>
                <a:spcPts val="4480"/>
              </a:lnSpc>
            </a:pPr>
            <a:r>
              <a:rPr lang="en-US" sz="3200">
                <a:solidFill>
                  <a:srgbClr val="804F3B"/>
                </a:solidFill>
                <a:latin typeface="Prata"/>
              </a:rPr>
              <a:t>5</a:t>
            </a:r>
          </a:p>
        </p:txBody>
      </p:sp>
      <p:sp>
        <p:nvSpPr>
          <p:cNvPr id="8" name="TextBox 8"/>
          <p:cNvSpPr txBox="1"/>
          <p:nvPr/>
        </p:nvSpPr>
        <p:spPr>
          <a:xfrm>
            <a:off x="825957" y="207645"/>
            <a:ext cx="8497685" cy="821055"/>
          </a:xfrm>
          <a:prstGeom prst="rect">
            <a:avLst/>
          </a:prstGeom>
        </p:spPr>
        <p:txBody>
          <a:bodyPr lIns="0" tIns="0" rIns="0" bIns="0" rtlCol="0" anchor="t">
            <a:spAutoFit/>
          </a:bodyPr>
          <a:lstStyle/>
          <a:p>
            <a:pPr>
              <a:lnSpc>
                <a:spcPts val="6719"/>
              </a:lnSpc>
            </a:pPr>
            <a:r>
              <a:rPr lang="en-US" sz="4800">
                <a:solidFill>
                  <a:srgbClr val="804F3B"/>
                </a:solidFill>
                <a:latin typeface="Radley Bold"/>
              </a:rPr>
              <a:t>PWA FEATURES-</a:t>
            </a:r>
          </a:p>
        </p:txBody>
      </p:sp>
      <p:sp>
        <p:nvSpPr>
          <p:cNvPr id="9" name="TextBox 9"/>
          <p:cNvSpPr txBox="1"/>
          <p:nvPr/>
        </p:nvSpPr>
        <p:spPr>
          <a:xfrm>
            <a:off x="7006315" y="207645"/>
            <a:ext cx="5785247" cy="821055"/>
          </a:xfrm>
          <a:prstGeom prst="rect">
            <a:avLst/>
          </a:prstGeom>
        </p:spPr>
        <p:txBody>
          <a:bodyPr lIns="0" tIns="0" rIns="0" bIns="0" rtlCol="0" anchor="t">
            <a:spAutoFit/>
          </a:bodyPr>
          <a:lstStyle/>
          <a:p>
            <a:pPr algn="ctr">
              <a:lnSpc>
                <a:spcPts val="6719"/>
              </a:lnSpc>
              <a:spcBef>
                <a:spcPct val="0"/>
              </a:spcBef>
            </a:pPr>
            <a:r>
              <a:rPr lang="en-US" sz="4800">
                <a:solidFill>
                  <a:srgbClr val="804F3B"/>
                </a:solidFill>
                <a:latin typeface="Radley Bold"/>
              </a:rPr>
              <a:t>Fetch, Sync and Push</a:t>
            </a:r>
          </a:p>
        </p:txBody>
      </p:sp>
      <p:sp>
        <p:nvSpPr>
          <p:cNvPr id="10" name="TextBox 10"/>
          <p:cNvSpPr txBox="1"/>
          <p:nvPr/>
        </p:nvSpPr>
        <p:spPr>
          <a:xfrm>
            <a:off x="11129425" y="6115213"/>
            <a:ext cx="1502331" cy="821055"/>
          </a:xfrm>
          <a:prstGeom prst="rect">
            <a:avLst/>
          </a:prstGeom>
        </p:spPr>
        <p:txBody>
          <a:bodyPr lIns="0" tIns="0" rIns="0" bIns="0" rtlCol="0" anchor="t">
            <a:spAutoFit/>
          </a:bodyPr>
          <a:lstStyle/>
          <a:p>
            <a:pPr algn="ctr">
              <a:lnSpc>
                <a:spcPts val="6719"/>
              </a:lnSpc>
              <a:spcBef>
                <a:spcPct val="0"/>
              </a:spcBef>
            </a:pPr>
            <a:r>
              <a:rPr lang="en-US" sz="4800">
                <a:solidFill>
                  <a:srgbClr val="804F3B"/>
                </a:solidFill>
                <a:latin typeface="Radley Bold"/>
              </a:rPr>
              <a:t> Push</a:t>
            </a:r>
          </a:p>
        </p:txBody>
      </p:sp>
      <p:sp>
        <p:nvSpPr>
          <p:cNvPr id="11" name="TextBox 11"/>
          <p:cNvSpPr txBox="1"/>
          <p:nvPr/>
        </p:nvSpPr>
        <p:spPr>
          <a:xfrm>
            <a:off x="731614" y="7523638"/>
            <a:ext cx="1519833" cy="821055"/>
          </a:xfrm>
          <a:prstGeom prst="rect">
            <a:avLst/>
          </a:prstGeom>
        </p:spPr>
        <p:txBody>
          <a:bodyPr lIns="0" tIns="0" rIns="0" bIns="0" rtlCol="0" anchor="t">
            <a:spAutoFit/>
          </a:bodyPr>
          <a:lstStyle/>
          <a:p>
            <a:pPr algn="ctr">
              <a:lnSpc>
                <a:spcPts val="6719"/>
              </a:lnSpc>
              <a:spcBef>
                <a:spcPct val="0"/>
              </a:spcBef>
            </a:pPr>
            <a:r>
              <a:rPr lang="en-US" sz="4800">
                <a:solidFill>
                  <a:srgbClr val="804F3B"/>
                </a:solidFill>
                <a:latin typeface="Radley Bold"/>
              </a:rPr>
              <a:t>Fetch</a:t>
            </a:r>
          </a:p>
        </p:txBody>
      </p:sp>
      <p:sp>
        <p:nvSpPr>
          <p:cNvPr id="12" name="TextBox 12"/>
          <p:cNvSpPr txBox="1"/>
          <p:nvPr/>
        </p:nvSpPr>
        <p:spPr>
          <a:xfrm>
            <a:off x="0" y="2494256"/>
            <a:ext cx="1436846" cy="821055"/>
          </a:xfrm>
          <a:prstGeom prst="rect">
            <a:avLst/>
          </a:prstGeom>
        </p:spPr>
        <p:txBody>
          <a:bodyPr lIns="0" tIns="0" rIns="0" bIns="0" rtlCol="0" anchor="t">
            <a:spAutoFit/>
          </a:bodyPr>
          <a:lstStyle/>
          <a:p>
            <a:pPr algn="ctr">
              <a:lnSpc>
                <a:spcPts val="6719"/>
              </a:lnSpc>
              <a:spcBef>
                <a:spcPct val="0"/>
              </a:spcBef>
            </a:pPr>
            <a:r>
              <a:rPr lang="en-US" sz="4800">
                <a:solidFill>
                  <a:srgbClr val="804F3B"/>
                </a:solidFill>
                <a:latin typeface="Radley Bold"/>
              </a:rPr>
              <a:t>Sync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40784" y="0"/>
            <a:ext cx="1547216" cy="10287000"/>
            <a:chOff x="0" y="0"/>
            <a:chExt cx="523379" cy="3479800"/>
          </a:xfrm>
        </p:grpSpPr>
        <p:sp>
          <p:nvSpPr>
            <p:cNvPr id="3" name="Freeform 3"/>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sp>
      </p:grpSp>
      <p:sp>
        <p:nvSpPr>
          <p:cNvPr id="4" name="TextBox 4"/>
          <p:cNvSpPr txBox="1"/>
          <p:nvPr/>
        </p:nvSpPr>
        <p:spPr>
          <a:xfrm>
            <a:off x="1028700" y="207645"/>
            <a:ext cx="12547708" cy="821055"/>
          </a:xfrm>
          <a:prstGeom prst="rect">
            <a:avLst/>
          </a:prstGeom>
        </p:spPr>
        <p:txBody>
          <a:bodyPr lIns="0" tIns="0" rIns="0" bIns="0" rtlCol="0" anchor="t">
            <a:spAutoFit/>
          </a:bodyPr>
          <a:lstStyle/>
          <a:p>
            <a:pPr>
              <a:lnSpc>
                <a:spcPts val="6719"/>
              </a:lnSpc>
            </a:pPr>
            <a:r>
              <a:rPr lang="en-US" sz="4800">
                <a:solidFill>
                  <a:srgbClr val="804F3B"/>
                </a:solidFill>
                <a:latin typeface="Radley Bold"/>
              </a:rPr>
              <a:t>Performance Analysis with Google Lighthouse</a:t>
            </a:r>
          </a:p>
        </p:txBody>
      </p:sp>
      <p:sp>
        <p:nvSpPr>
          <p:cNvPr id="5" name="TextBox 5"/>
          <p:cNvSpPr txBox="1"/>
          <p:nvPr/>
        </p:nvSpPr>
        <p:spPr>
          <a:xfrm>
            <a:off x="17127588" y="9201150"/>
            <a:ext cx="773608" cy="537845"/>
          </a:xfrm>
          <a:prstGeom prst="rect">
            <a:avLst/>
          </a:prstGeom>
        </p:spPr>
        <p:txBody>
          <a:bodyPr lIns="0" tIns="0" rIns="0" bIns="0" rtlCol="0" anchor="t">
            <a:spAutoFit/>
          </a:bodyPr>
          <a:lstStyle/>
          <a:p>
            <a:pPr algn="ctr">
              <a:lnSpc>
                <a:spcPts val="4480"/>
              </a:lnSpc>
            </a:pPr>
            <a:r>
              <a:rPr lang="en-US" sz="3200">
                <a:solidFill>
                  <a:srgbClr val="804F3B"/>
                </a:solidFill>
                <a:latin typeface="Prata"/>
              </a:rPr>
              <a:t>6</a:t>
            </a:r>
          </a:p>
        </p:txBody>
      </p:sp>
      <p:sp>
        <p:nvSpPr>
          <p:cNvPr id="6" name="TextBox 6"/>
          <p:cNvSpPr txBox="1"/>
          <p:nvPr/>
        </p:nvSpPr>
        <p:spPr>
          <a:xfrm>
            <a:off x="1028700" y="942975"/>
            <a:ext cx="14964556" cy="5741670"/>
          </a:xfrm>
          <a:prstGeom prst="rect">
            <a:avLst/>
          </a:prstGeom>
        </p:spPr>
        <p:txBody>
          <a:bodyPr lIns="0" tIns="0" rIns="0" bIns="0" rtlCol="0" anchor="t">
            <a:spAutoFit/>
          </a:bodyPr>
          <a:lstStyle/>
          <a:p>
            <a:pPr algn="just">
              <a:lnSpc>
                <a:spcPts val="4199"/>
              </a:lnSpc>
            </a:pPr>
            <a:r>
              <a:rPr lang="en-US" sz="2799">
                <a:solidFill>
                  <a:srgbClr val="804F3B"/>
                </a:solidFill>
                <a:latin typeface="Raleway"/>
              </a:rPr>
              <a:t>Utilize Google Lighthouse for comprehensive website auditing, providing insights into performance, accessibility, best practices, and SEO.</a:t>
            </a:r>
          </a:p>
          <a:p>
            <a:pPr algn="just">
              <a:lnSpc>
                <a:spcPts val="4199"/>
              </a:lnSpc>
            </a:pPr>
            <a:r>
              <a:rPr lang="en-US" sz="2799">
                <a:solidFill>
                  <a:srgbClr val="804F3B"/>
                </a:solidFill>
                <a:latin typeface="Raleway"/>
              </a:rPr>
              <a:t>Leverage Google Lighthouse to assess and optimize the skincare eCommerce site for improved performance, accessibility, and search engine visibility.</a:t>
            </a:r>
          </a:p>
          <a:p>
            <a:pPr algn="just">
              <a:lnSpc>
                <a:spcPts val="4199"/>
              </a:lnSpc>
            </a:pPr>
            <a:endParaRPr lang="en-US" sz="2799">
              <a:solidFill>
                <a:srgbClr val="804F3B"/>
              </a:solidFill>
              <a:latin typeface="Raleway"/>
            </a:endParaRPr>
          </a:p>
          <a:p>
            <a:pPr algn="just">
              <a:lnSpc>
                <a:spcPts val="4199"/>
              </a:lnSpc>
            </a:pPr>
            <a:endParaRPr lang="en-US" sz="2799">
              <a:solidFill>
                <a:srgbClr val="804F3B"/>
              </a:solidFill>
              <a:latin typeface="Raleway"/>
            </a:endParaRPr>
          </a:p>
          <a:p>
            <a:pPr algn="just">
              <a:lnSpc>
                <a:spcPts val="4199"/>
              </a:lnSpc>
            </a:pPr>
            <a:endParaRPr lang="en-US" sz="2799">
              <a:solidFill>
                <a:srgbClr val="804F3B"/>
              </a:solidFill>
              <a:latin typeface="Raleway"/>
            </a:endParaRPr>
          </a:p>
          <a:p>
            <a:pPr algn="just">
              <a:lnSpc>
                <a:spcPts val="4199"/>
              </a:lnSpc>
            </a:pPr>
            <a:endParaRPr lang="en-US" sz="2799">
              <a:solidFill>
                <a:srgbClr val="804F3B"/>
              </a:solidFill>
              <a:latin typeface="Raleway"/>
            </a:endParaRPr>
          </a:p>
          <a:p>
            <a:pPr algn="just">
              <a:lnSpc>
                <a:spcPts val="4199"/>
              </a:lnSpc>
            </a:pPr>
            <a:endParaRPr lang="en-US" sz="2799">
              <a:solidFill>
                <a:srgbClr val="804F3B"/>
              </a:solidFill>
              <a:latin typeface="Raleway"/>
            </a:endParaRPr>
          </a:p>
          <a:p>
            <a:pPr algn="just">
              <a:lnSpc>
                <a:spcPts val="4199"/>
              </a:lnSpc>
            </a:pPr>
            <a:endParaRPr lang="en-US" sz="2799">
              <a:solidFill>
                <a:srgbClr val="804F3B"/>
              </a:solidFill>
              <a:latin typeface="Raleway"/>
            </a:endParaRPr>
          </a:p>
          <a:p>
            <a:pPr algn="just">
              <a:lnSpc>
                <a:spcPts val="4199"/>
              </a:lnSpc>
            </a:pPr>
            <a:endParaRPr lang="en-US" sz="2799">
              <a:solidFill>
                <a:srgbClr val="804F3B"/>
              </a:solidFill>
              <a:latin typeface="Raleway"/>
            </a:endParaRPr>
          </a:p>
        </p:txBody>
      </p:sp>
      <p:sp>
        <p:nvSpPr>
          <p:cNvPr id="7" name="Freeform 7"/>
          <p:cNvSpPr/>
          <p:nvPr/>
        </p:nvSpPr>
        <p:spPr>
          <a:xfrm>
            <a:off x="1783722" y="3184253"/>
            <a:ext cx="13454512" cy="7102747"/>
          </a:xfrm>
          <a:custGeom>
            <a:avLst/>
            <a:gdLst/>
            <a:ahLst/>
            <a:cxnLst/>
            <a:rect l="l" t="t" r="r" b="b"/>
            <a:pathLst>
              <a:path w="13454512" h="7102747">
                <a:moveTo>
                  <a:pt x="0" y="0"/>
                </a:moveTo>
                <a:lnTo>
                  <a:pt x="13454512" y="0"/>
                </a:lnTo>
                <a:lnTo>
                  <a:pt x="13454512" y="7102747"/>
                </a:lnTo>
                <a:lnTo>
                  <a:pt x="0" y="7102747"/>
                </a:lnTo>
                <a:lnTo>
                  <a:pt x="0" y="0"/>
                </a:lnTo>
                <a:close/>
              </a:path>
            </a:pathLst>
          </a:custGeom>
          <a:blipFill>
            <a:blip r:embed="rId2"/>
            <a:stretch>
              <a:fillRect/>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40784" y="0"/>
            <a:ext cx="1547216" cy="10287000"/>
            <a:chOff x="0" y="0"/>
            <a:chExt cx="523379" cy="3479800"/>
          </a:xfrm>
        </p:grpSpPr>
        <p:sp>
          <p:nvSpPr>
            <p:cNvPr id="3" name="Freeform 3"/>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sp>
      </p:grpSp>
      <p:sp>
        <p:nvSpPr>
          <p:cNvPr id="4" name="TextBox 4"/>
          <p:cNvSpPr txBox="1"/>
          <p:nvPr/>
        </p:nvSpPr>
        <p:spPr>
          <a:xfrm>
            <a:off x="1028700" y="933450"/>
            <a:ext cx="12547708" cy="821055"/>
          </a:xfrm>
          <a:prstGeom prst="rect">
            <a:avLst/>
          </a:prstGeom>
        </p:spPr>
        <p:txBody>
          <a:bodyPr lIns="0" tIns="0" rIns="0" bIns="0" rtlCol="0" anchor="t">
            <a:spAutoFit/>
          </a:bodyPr>
          <a:lstStyle/>
          <a:p>
            <a:pPr>
              <a:lnSpc>
                <a:spcPts val="6719"/>
              </a:lnSpc>
            </a:pPr>
            <a:r>
              <a:rPr lang="en-US" sz="4800">
                <a:solidFill>
                  <a:srgbClr val="804F3B"/>
                </a:solidFill>
                <a:latin typeface="Radley Bold"/>
              </a:rPr>
              <a:t>Conclusion</a:t>
            </a:r>
          </a:p>
        </p:txBody>
      </p:sp>
      <p:sp>
        <p:nvSpPr>
          <p:cNvPr id="5" name="TextBox 5"/>
          <p:cNvSpPr txBox="1"/>
          <p:nvPr/>
        </p:nvSpPr>
        <p:spPr>
          <a:xfrm>
            <a:off x="17127588" y="9201150"/>
            <a:ext cx="773608" cy="537845"/>
          </a:xfrm>
          <a:prstGeom prst="rect">
            <a:avLst/>
          </a:prstGeom>
        </p:spPr>
        <p:txBody>
          <a:bodyPr lIns="0" tIns="0" rIns="0" bIns="0" rtlCol="0" anchor="t">
            <a:spAutoFit/>
          </a:bodyPr>
          <a:lstStyle/>
          <a:p>
            <a:pPr algn="ctr">
              <a:lnSpc>
                <a:spcPts val="4480"/>
              </a:lnSpc>
            </a:pPr>
            <a:r>
              <a:rPr lang="en-US" sz="3200">
                <a:solidFill>
                  <a:srgbClr val="804F3B"/>
                </a:solidFill>
                <a:latin typeface="Prata"/>
              </a:rPr>
              <a:t>7</a:t>
            </a:r>
          </a:p>
        </p:txBody>
      </p:sp>
      <p:sp>
        <p:nvSpPr>
          <p:cNvPr id="6" name="TextBox 6"/>
          <p:cNvSpPr txBox="1"/>
          <p:nvPr/>
        </p:nvSpPr>
        <p:spPr>
          <a:xfrm>
            <a:off x="1028700" y="2051685"/>
            <a:ext cx="14465057" cy="4170045"/>
          </a:xfrm>
          <a:prstGeom prst="rect">
            <a:avLst/>
          </a:prstGeom>
        </p:spPr>
        <p:txBody>
          <a:bodyPr lIns="0" tIns="0" rIns="0" bIns="0" rtlCol="0" anchor="t">
            <a:spAutoFit/>
          </a:bodyPr>
          <a:lstStyle/>
          <a:p>
            <a:pPr algn="just">
              <a:lnSpc>
                <a:spcPts val="4199"/>
              </a:lnSpc>
            </a:pPr>
            <a:r>
              <a:rPr lang="en-US" sz="2799">
                <a:solidFill>
                  <a:srgbClr val="804F3B"/>
                </a:solidFill>
                <a:latin typeface="Raleway"/>
              </a:rPr>
              <a:t>In conclusion, our journey in building the E-commerce Progressive Web Application (PWA) has been marked by significant achievements. From the successful installation and service worker registration to the seamless implementation of fetch, push, and sync events, followed by deployment and thorough performance analysis using Google Lighthouse, we have demonstrated the power and versatility of PWAs in modern web development. </a:t>
            </a:r>
          </a:p>
          <a:p>
            <a:pPr algn="just">
              <a:lnSpc>
                <a:spcPts val="4199"/>
              </a:lnSpc>
            </a:pPr>
            <a:endParaRPr lang="en-US" sz="2799">
              <a:solidFill>
                <a:srgbClr val="804F3B"/>
              </a:solidFill>
              <a:latin typeface="Raleway"/>
            </a:endParaRPr>
          </a:p>
          <a:p>
            <a:pPr algn="just">
              <a:lnSpc>
                <a:spcPts val="4199"/>
              </a:lnSpc>
            </a:pPr>
            <a:endParaRPr lang="en-US" sz="2799">
              <a:solidFill>
                <a:srgbClr val="804F3B"/>
              </a:solidFill>
              <a:latin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sp>
        <p:nvSpPr>
          <p:cNvPr id="2" name="TextBox 2"/>
          <p:cNvSpPr txBox="1"/>
          <p:nvPr/>
        </p:nvSpPr>
        <p:spPr>
          <a:xfrm>
            <a:off x="17127588" y="9201150"/>
            <a:ext cx="773608" cy="537845"/>
          </a:xfrm>
          <a:prstGeom prst="rect">
            <a:avLst/>
          </a:prstGeom>
        </p:spPr>
        <p:txBody>
          <a:bodyPr lIns="0" tIns="0" rIns="0" bIns="0" rtlCol="0" anchor="t">
            <a:spAutoFit/>
          </a:bodyPr>
          <a:lstStyle/>
          <a:p>
            <a:pPr algn="ctr">
              <a:lnSpc>
                <a:spcPts val="4480"/>
              </a:lnSpc>
            </a:pPr>
            <a:r>
              <a:rPr lang="en-US" sz="3200">
                <a:solidFill>
                  <a:srgbClr val="804F3B"/>
                </a:solidFill>
                <a:latin typeface="Prata"/>
              </a:rPr>
              <a:t>2</a:t>
            </a:r>
          </a:p>
        </p:txBody>
      </p:sp>
      <p:grpSp>
        <p:nvGrpSpPr>
          <p:cNvPr id="3" name="Group 3"/>
          <p:cNvGrpSpPr/>
          <p:nvPr/>
        </p:nvGrpSpPr>
        <p:grpSpPr>
          <a:xfrm>
            <a:off x="16740784" y="0"/>
            <a:ext cx="1547216" cy="10287000"/>
            <a:chOff x="0" y="0"/>
            <a:chExt cx="523379" cy="3479800"/>
          </a:xfrm>
        </p:grpSpPr>
        <p:sp>
          <p:nvSpPr>
            <p:cNvPr id="4" name="Freeform 4"/>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txBody>
            <a:bodyPr/>
            <a:lstStyle/>
            <a:p>
              <a:endParaRPr lang="en-US"/>
            </a:p>
          </p:txBody>
        </p:sp>
      </p:grpSp>
      <p:sp>
        <p:nvSpPr>
          <p:cNvPr id="5" name="Freeform 5"/>
          <p:cNvSpPr/>
          <p:nvPr/>
        </p:nvSpPr>
        <p:spPr>
          <a:xfrm>
            <a:off x="-2583554" y="2586049"/>
            <a:ext cx="5207890" cy="4687101"/>
          </a:xfrm>
          <a:custGeom>
            <a:avLst/>
            <a:gdLst/>
            <a:ahLst/>
            <a:cxnLst/>
            <a:rect l="l" t="t" r="r" b="b"/>
            <a:pathLst>
              <a:path w="5207890" h="4687101">
                <a:moveTo>
                  <a:pt x="0" y="0"/>
                </a:moveTo>
                <a:lnTo>
                  <a:pt x="5207890" y="0"/>
                </a:lnTo>
                <a:lnTo>
                  <a:pt x="5207890" y="4687101"/>
                </a:lnTo>
                <a:lnTo>
                  <a:pt x="0" y="46871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3212033" y="2170990"/>
            <a:ext cx="13227852" cy="6894195"/>
          </a:xfrm>
          <a:prstGeom prst="rect">
            <a:avLst/>
          </a:prstGeom>
        </p:spPr>
        <p:txBody>
          <a:bodyPr lIns="0" tIns="0" rIns="0" bIns="0" rtlCol="0" anchor="t">
            <a:spAutoFit/>
          </a:bodyPr>
          <a:lstStyle/>
          <a:p>
            <a:pPr algn="l"/>
            <a:r>
              <a:rPr lang="en-US" sz="3200" b="0" i="0" dirty="0">
                <a:solidFill>
                  <a:srgbClr val="0D0D0D"/>
                </a:solidFill>
                <a:effectLst/>
                <a:latin typeface="Söhne"/>
              </a:rPr>
              <a:t>In today's fast-paced world, the need for meaningful connections and partnerships is more critical than ever. Startups are constantly seeking resources and support to thrive, while investors are eager to identify promising ventures to fuel their portfolios. Similarly, NGOs are continuously striving to make a positive impact on society, relying on partnerships and funding to drive their initiatives forward.</a:t>
            </a:r>
          </a:p>
          <a:p>
            <a:pPr algn="l"/>
            <a:endParaRPr lang="en-US" sz="3200" b="1" i="0" dirty="0">
              <a:solidFill>
                <a:srgbClr val="0D0D0D"/>
              </a:solidFill>
              <a:effectLst/>
              <a:latin typeface="Söhne"/>
            </a:endParaRPr>
          </a:p>
          <a:p>
            <a:pPr algn="l"/>
            <a:r>
              <a:rPr lang="en-US" sz="3200" b="1" i="0" dirty="0">
                <a:solidFill>
                  <a:srgbClr val="0D0D0D"/>
                </a:solidFill>
                <a:effectLst/>
                <a:latin typeface="Söhne"/>
              </a:rPr>
              <a:t>Introducing Portal: Facilitating Connections Between Startups, Investors, and NGOs</a:t>
            </a:r>
            <a:endParaRPr lang="en-US" sz="3200" b="0" i="0" dirty="0">
              <a:solidFill>
                <a:srgbClr val="0D0D0D"/>
              </a:solidFill>
              <a:effectLst/>
              <a:latin typeface="Söhne"/>
            </a:endParaRPr>
          </a:p>
          <a:p>
            <a:pPr algn="l"/>
            <a:r>
              <a:rPr lang="en-US" sz="3200" b="0" i="0" dirty="0">
                <a:solidFill>
                  <a:srgbClr val="0D0D0D"/>
                </a:solidFill>
                <a:effectLst/>
                <a:latin typeface="Söhne"/>
              </a:rPr>
              <a:t>Portal is a straightforward yet powerful platform designed to connect startups, investors, and NGOs seamlessly. Our platform simplifies the process of networking, collaboration, and information sharing, enabling users to discover exciting opportunities and forge meaningful connections within the entrepreneurial ecosystem.</a:t>
            </a:r>
          </a:p>
        </p:txBody>
      </p:sp>
      <p:sp>
        <p:nvSpPr>
          <p:cNvPr id="8" name="TextBox 8"/>
          <p:cNvSpPr txBox="1"/>
          <p:nvPr/>
        </p:nvSpPr>
        <p:spPr>
          <a:xfrm>
            <a:off x="1028700" y="713486"/>
            <a:ext cx="237450" cy="752475"/>
          </a:xfrm>
          <a:prstGeom prst="rect">
            <a:avLst/>
          </a:prstGeom>
        </p:spPr>
        <p:txBody>
          <a:bodyPr lIns="0" tIns="0" rIns="0" bIns="0" rtlCol="0" anchor="t">
            <a:spAutoFit/>
          </a:bodyPr>
          <a:lstStyle/>
          <a:p>
            <a:pPr algn="just">
              <a:lnSpc>
                <a:spcPts val="5849"/>
              </a:lnSpc>
            </a:pPr>
            <a:r>
              <a:rPr lang="en-US" sz="4999" dirty="0">
                <a:latin typeface="Raleway Bold"/>
              </a:rPr>
              <a:t>I</a:t>
            </a:r>
          </a:p>
        </p:txBody>
      </p:sp>
      <p:sp>
        <p:nvSpPr>
          <p:cNvPr id="9" name="TextBox 9"/>
          <p:cNvSpPr txBox="1"/>
          <p:nvPr/>
        </p:nvSpPr>
        <p:spPr>
          <a:xfrm>
            <a:off x="1266150" y="698479"/>
            <a:ext cx="3891767" cy="877966"/>
          </a:xfrm>
          <a:prstGeom prst="rect">
            <a:avLst/>
          </a:prstGeom>
        </p:spPr>
        <p:txBody>
          <a:bodyPr lIns="0" tIns="0" rIns="0" bIns="0" rtlCol="0" anchor="t">
            <a:spAutoFit/>
          </a:bodyPr>
          <a:lstStyle/>
          <a:p>
            <a:pPr algn="just">
              <a:lnSpc>
                <a:spcPts val="3436"/>
              </a:lnSpc>
            </a:pPr>
            <a:r>
              <a:rPr lang="en-US" sz="2937" dirty="0">
                <a:latin typeface="Raleway Bold"/>
              </a:rPr>
              <a:t>INTRODUCTION AND MOTIVATION</a:t>
            </a:r>
          </a:p>
        </p:txBody>
      </p:sp>
      <p:sp>
        <p:nvSpPr>
          <p:cNvPr id="10" name="TextBox 10"/>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dirty="0">
                <a:solidFill>
                  <a:srgbClr val="804F3B"/>
                </a:solidFill>
                <a:latin typeface="Raleway"/>
              </a:rPr>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40784" y="0"/>
            <a:ext cx="1547216" cy="10287000"/>
            <a:chOff x="0" y="0"/>
            <a:chExt cx="523379" cy="3479800"/>
          </a:xfrm>
        </p:grpSpPr>
        <p:sp>
          <p:nvSpPr>
            <p:cNvPr id="3" name="Freeform 3"/>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txBody>
            <a:bodyPr/>
            <a:lstStyle/>
            <a:p>
              <a:endParaRPr lang="en-US"/>
            </a:p>
          </p:txBody>
        </p:sp>
      </p:grpSp>
      <p:sp>
        <p:nvSpPr>
          <p:cNvPr id="5" name="TextBox 5"/>
          <p:cNvSpPr txBox="1"/>
          <p:nvPr/>
        </p:nvSpPr>
        <p:spPr>
          <a:xfrm>
            <a:off x="6172200" y="1181100"/>
            <a:ext cx="4572203" cy="449580"/>
          </a:xfrm>
          <a:prstGeom prst="rect">
            <a:avLst/>
          </a:prstGeom>
        </p:spPr>
        <p:txBody>
          <a:bodyPr lIns="0" tIns="0" rIns="0" bIns="0" rtlCol="0" anchor="t">
            <a:spAutoFit/>
          </a:bodyPr>
          <a:lstStyle/>
          <a:p>
            <a:pPr algn="just">
              <a:lnSpc>
                <a:spcPts val="3509"/>
              </a:lnSpc>
            </a:pPr>
            <a:r>
              <a:rPr lang="en-US" sz="2999" dirty="0">
                <a:latin typeface="Raleway Bold"/>
              </a:rPr>
              <a:t>Problem Statement</a:t>
            </a:r>
          </a:p>
        </p:txBody>
      </p:sp>
      <p:sp>
        <p:nvSpPr>
          <p:cNvPr id="8" name="TextBox 8"/>
          <p:cNvSpPr txBox="1"/>
          <p:nvPr/>
        </p:nvSpPr>
        <p:spPr>
          <a:xfrm>
            <a:off x="1371600" y="2324100"/>
            <a:ext cx="14370700" cy="3997633"/>
          </a:xfrm>
          <a:prstGeom prst="rect">
            <a:avLst/>
          </a:prstGeom>
        </p:spPr>
        <p:txBody>
          <a:bodyPr wrap="square" lIns="0" tIns="0" rIns="0" bIns="0" rtlCol="0" anchor="t">
            <a:spAutoFit/>
          </a:bodyPr>
          <a:lstStyle/>
          <a:p>
            <a:pPr>
              <a:lnSpc>
                <a:spcPts val="4479"/>
              </a:lnSpc>
            </a:pPr>
            <a:r>
              <a:rPr lang="en-US" sz="2799" dirty="0">
                <a:latin typeface="Radley Bold"/>
              </a:rPr>
              <a:t>Startups lack efficient channels to connect with investors, hindering their access to crucial funding and support. Conversely, investors struggle to identify viable investment opportunities amidst a cluttered landscape. Current platforms often lack transparency and effective matchmaking, leading to missed connections and inefficiencies. Additionally, NGOs face challenges in raising funds and securing partnerships due to limited visibility and access. There's a pressing need for a solution that streamlines communication, fosters connections, and empowers stakeholders to drive innovation and social impact effectively.</a:t>
            </a:r>
          </a:p>
        </p:txBody>
      </p:sp>
      <p:sp>
        <p:nvSpPr>
          <p:cNvPr id="4" name="TextBox 10">
            <a:extLst>
              <a:ext uri="{FF2B5EF4-FFF2-40B4-BE49-F238E27FC236}">
                <a16:creationId xmlns:a16="http://schemas.microsoft.com/office/drawing/2014/main" id="{50F7A3E0-3F8D-E0C9-3BBA-E572EE2F995A}"/>
              </a:ext>
            </a:extLst>
          </p:cNvPr>
          <p:cNvSpPr txBox="1"/>
          <p:nvPr/>
        </p:nvSpPr>
        <p:spPr>
          <a:xfrm>
            <a:off x="16918147" y="9134475"/>
            <a:ext cx="682307" cy="553678"/>
          </a:xfrm>
          <a:prstGeom prst="rect">
            <a:avLst/>
          </a:prstGeom>
        </p:spPr>
        <p:txBody>
          <a:bodyPr lIns="0" tIns="0" rIns="0" bIns="0" rtlCol="0" anchor="t">
            <a:spAutoFit/>
          </a:bodyPr>
          <a:lstStyle/>
          <a:p>
            <a:pPr algn="r">
              <a:lnSpc>
                <a:spcPts val="4800"/>
              </a:lnSpc>
            </a:pPr>
            <a:r>
              <a:rPr lang="en-US" sz="3000" dirty="0">
                <a:solidFill>
                  <a:srgbClr val="804F3B"/>
                </a:solidFill>
                <a:latin typeface="Raleway"/>
              </a:rPr>
              <a:t>4</a:t>
            </a:r>
          </a:p>
        </p:txBody>
      </p:sp>
    </p:spTree>
    <p:extLst>
      <p:ext uri="{BB962C8B-B14F-4D97-AF65-F5344CB8AC3E}">
        <p14:creationId xmlns:p14="http://schemas.microsoft.com/office/powerpoint/2010/main" val="3736284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sp>
        <p:nvSpPr>
          <p:cNvPr id="2" name="TextBox 2"/>
          <p:cNvSpPr txBox="1"/>
          <p:nvPr/>
        </p:nvSpPr>
        <p:spPr>
          <a:xfrm>
            <a:off x="17127588" y="9201150"/>
            <a:ext cx="773608" cy="537845"/>
          </a:xfrm>
          <a:prstGeom prst="rect">
            <a:avLst/>
          </a:prstGeom>
        </p:spPr>
        <p:txBody>
          <a:bodyPr lIns="0" tIns="0" rIns="0" bIns="0" rtlCol="0" anchor="t">
            <a:spAutoFit/>
          </a:bodyPr>
          <a:lstStyle/>
          <a:p>
            <a:pPr algn="ctr">
              <a:lnSpc>
                <a:spcPts val="4480"/>
              </a:lnSpc>
            </a:pPr>
            <a:r>
              <a:rPr lang="en-US" sz="3200">
                <a:solidFill>
                  <a:srgbClr val="804F3B"/>
                </a:solidFill>
                <a:latin typeface="Prata"/>
              </a:rPr>
              <a:t>2</a:t>
            </a:r>
          </a:p>
        </p:txBody>
      </p:sp>
      <p:grpSp>
        <p:nvGrpSpPr>
          <p:cNvPr id="3" name="Group 3"/>
          <p:cNvGrpSpPr/>
          <p:nvPr/>
        </p:nvGrpSpPr>
        <p:grpSpPr>
          <a:xfrm>
            <a:off x="16740784" y="0"/>
            <a:ext cx="1547216" cy="10287000"/>
            <a:chOff x="0" y="0"/>
            <a:chExt cx="523379" cy="3479800"/>
          </a:xfrm>
        </p:grpSpPr>
        <p:sp>
          <p:nvSpPr>
            <p:cNvPr id="4" name="Freeform 4"/>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txBody>
            <a:bodyPr/>
            <a:lstStyle/>
            <a:p>
              <a:endParaRPr lang="en-US"/>
            </a:p>
          </p:txBody>
        </p:sp>
      </p:grpSp>
      <p:sp>
        <p:nvSpPr>
          <p:cNvPr id="6" name="TextBox 6"/>
          <p:cNvSpPr txBox="1"/>
          <p:nvPr/>
        </p:nvSpPr>
        <p:spPr>
          <a:xfrm>
            <a:off x="963133" y="384550"/>
            <a:ext cx="382482" cy="654025"/>
          </a:xfrm>
          <a:prstGeom prst="rect">
            <a:avLst/>
          </a:prstGeom>
        </p:spPr>
        <p:txBody>
          <a:bodyPr lIns="0" tIns="0" rIns="0" bIns="0" rtlCol="0" anchor="t">
            <a:spAutoFit/>
          </a:bodyPr>
          <a:lstStyle/>
          <a:p>
            <a:pPr algn="just">
              <a:lnSpc>
                <a:spcPts val="5056"/>
              </a:lnSpc>
            </a:pPr>
            <a:r>
              <a:rPr lang="en-US" sz="4321" dirty="0">
                <a:latin typeface="Raleway Bold"/>
              </a:rPr>
              <a:t>II </a:t>
            </a:r>
          </a:p>
        </p:txBody>
      </p:sp>
      <p:sp>
        <p:nvSpPr>
          <p:cNvPr id="7" name="TextBox 7"/>
          <p:cNvSpPr txBox="1"/>
          <p:nvPr/>
        </p:nvSpPr>
        <p:spPr>
          <a:xfrm>
            <a:off x="1352989" y="480771"/>
            <a:ext cx="3235298" cy="449580"/>
          </a:xfrm>
          <a:prstGeom prst="rect">
            <a:avLst/>
          </a:prstGeom>
        </p:spPr>
        <p:txBody>
          <a:bodyPr lIns="0" tIns="0" rIns="0" bIns="0" rtlCol="0" anchor="t">
            <a:spAutoFit/>
          </a:bodyPr>
          <a:lstStyle/>
          <a:p>
            <a:pPr algn="just">
              <a:lnSpc>
                <a:spcPts val="3509"/>
              </a:lnSpc>
            </a:pPr>
            <a:r>
              <a:rPr lang="en-US" sz="2999" dirty="0">
                <a:latin typeface="Raleway Bold"/>
              </a:rPr>
              <a:t>OBJECTIVES</a:t>
            </a:r>
          </a:p>
        </p:txBody>
      </p:sp>
      <p:sp>
        <p:nvSpPr>
          <p:cNvPr id="8" name="TextBox 8"/>
          <p:cNvSpPr txBox="1"/>
          <p:nvPr/>
        </p:nvSpPr>
        <p:spPr>
          <a:xfrm>
            <a:off x="0" y="1026571"/>
            <a:ext cx="14136334" cy="10576485"/>
          </a:xfrm>
          <a:prstGeom prst="rect">
            <a:avLst/>
          </a:prstGeom>
        </p:spPr>
        <p:txBody>
          <a:bodyPr wrap="square" lIns="0" tIns="0" rIns="0" bIns="0" rtlCol="0" anchor="t">
            <a:spAutoFit/>
          </a:bodyPr>
          <a:lstStyle/>
          <a:p>
            <a:pPr marL="620151" lvl="1" indent="-310075">
              <a:lnSpc>
                <a:spcPts val="5170"/>
              </a:lnSpc>
              <a:buAutoNum type="arabicPeriod"/>
            </a:pPr>
            <a:r>
              <a:rPr lang="en-US" sz="2400" b="1" dirty="0">
                <a:latin typeface="Raleway Semi-Bold"/>
              </a:rPr>
              <a:t>Facilitate Connections</a:t>
            </a:r>
            <a:r>
              <a:rPr lang="en-US" sz="2400" dirty="0">
                <a:latin typeface="Raleway Semi-Bold"/>
              </a:rPr>
              <a:t>:</a:t>
            </a:r>
            <a:r>
              <a:rPr lang="en-US" sz="2400" dirty="0">
                <a:latin typeface="Raleway"/>
              </a:rPr>
              <a:t> Create a user-friendly platform that simplifies the process of connecting startup founders with investors, enabling them to discover mutually beneficial opportunities.</a:t>
            </a:r>
          </a:p>
          <a:p>
            <a:pPr marL="620151" lvl="1" indent="-310075">
              <a:lnSpc>
                <a:spcPts val="5170"/>
              </a:lnSpc>
              <a:buAutoNum type="arabicPeriod"/>
            </a:pPr>
            <a:r>
              <a:rPr lang="en-US" sz="2400" b="1" dirty="0">
                <a:latin typeface="Raleway Semi-Bold"/>
              </a:rPr>
              <a:t>Empower Startups</a:t>
            </a:r>
            <a:r>
              <a:rPr lang="en-US" sz="2400" dirty="0">
                <a:latin typeface="Raleway Semi-Bold"/>
              </a:rPr>
              <a:t>:</a:t>
            </a:r>
            <a:r>
              <a:rPr lang="en-US" sz="2400" dirty="0">
                <a:latin typeface="Raleway"/>
              </a:rPr>
              <a:t> Provide startups with access to a diverse network of investors, allowing them to showcase their ideas, pitch their ventures, and secure the funding needed to fuel their growth and success.</a:t>
            </a:r>
          </a:p>
          <a:p>
            <a:pPr marL="620151" lvl="1" indent="-310075">
              <a:lnSpc>
                <a:spcPts val="5170"/>
              </a:lnSpc>
              <a:buAutoNum type="arabicPeriod"/>
            </a:pPr>
            <a:r>
              <a:rPr lang="en-US" sz="2400" b="1" dirty="0">
                <a:latin typeface="Raleway Semi-Bold"/>
              </a:rPr>
              <a:t>Empower Investors</a:t>
            </a:r>
            <a:r>
              <a:rPr lang="en-US" sz="2400" dirty="0">
                <a:latin typeface="Raleway Semi-Bold"/>
              </a:rPr>
              <a:t>:</a:t>
            </a:r>
            <a:r>
              <a:rPr lang="en-US" sz="2400" dirty="0">
                <a:latin typeface="Raleway"/>
              </a:rPr>
              <a:t> Offer investors a curated selection of promising startup ventures, providing them with opportunities to identify and invest in high-potential ventures aligned with their investment criteria and objectives.</a:t>
            </a:r>
          </a:p>
          <a:p>
            <a:pPr marL="620151" lvl="1" indent="-310075">
              <a:lnSpc>
                <a:spcPts val="5170"/>
              </a:lnSpc>
              <a:buAutoNum type="arabicPeriod"/>
            </a:pPr>
            <a:r>
              <a:rPr lang="en-US" sz="2400" b="1" dirty="0">
                <a:latin typeface="Raleway Semi-Bold"/>
              </a:rPr>
              <a:t>Promote Collaboration</a:t>
            </a:r>
            <a:r>
              <a:rPr lang="en-US" sz="2400" dirty="0">
                <a:latin typeface="Raleway Semi-Bold"/>
              </a:rPr>
              <a:t>:</a:t>
            </a:r>
            <a:r>
              <a:rPr lang="en-US" sz="2400" dirty="0">
                <a:latin typeface="Raleway"/>
              </a:rPr>
              <a:t> Foster a collaborative ecosystem where startup founders and investors can interact, exchange insights, and forge meaningful partnerships that drive innovation and create value.</a:t>
            </a:r>
          </a:p>
          <a:p>
            <a:pPr marL="620151" lvl="1" indent="-310075">
              <a:lnSpc>
                <a:spcPts val="5170"/>
              </a:lnSpc>
              <a:buAutoNum type="arabicPeriod"/>
            </a:pPr>
            <a:r>
              <a:rPr lang="en-US" sz="2400" b="1" i="0" dirty="0">
                <a:effectLst/>
                <a:latin typeface="Söhne"/>
              </a:rPr>
              <a:t>Promote Social Impact:</a:t>
            </a:r>
            <a:r>
              <a:rPr lang="en-US" sz="2400" b="0" i="0" dirty="0">
                <a:effectLst/>
                <a:latin typeface="Söhne"/>
              </a:rPr>
              <a:t> At Portal, we are committed to promoting social impact and sustainability. Through our platform, we aim to connect NGOs with resources, funding, and partnerships to amplify their impact and drive positive change in society.</a:t>
            </a:r>
            <a:endParaRPr lang="en-US" sz="2400" dirty="0">
              <a:latin typeface="Raleway"/>
            </a:endParaRPr>
          </a:p>
          <a:p>
            <a:pPr>
              <a:lnSpc>
                <a:spcPts val="5170"/>
              </a:lnSpc>
            </a:pPr>
            <a:endParaRPr lang="en-US" sz="2400" dirty="0">
              <a:latin typeface="Raleway"/>
            </a:endParaRPr>
          </a:p>
          <a:p>
            <a:pPr>
              <a:lnSpc>
                <a:spcPts val="5170"/>
              </a:lnSpc>
            </a:pPr>
            <a:endParaRPr lang="en-US" sz="2400" dirty="0">
              <a:latin typeface="Raleway"/>
            </a:endParaRPr>
          </a:p>
        </p:txBody>
      </p:sp>
      <p:sp>
        <p:nvSpPr>
          <p:cNvPr id="9" name="TextBox 9"/>
          <p:cNvSpPr txBox="1"/>
          <p:nvPr/>
        </p:nvSpPr>
        <p:spPr>
          <a:xfrm>
            <a:off x="16918147" y="9105900"/>
            <a:ext cx="682307" cy="553678"/>
          </a:xfrm>
          <a:prstGeom prst="rect">
            <a:avLst/>
          </a:prstGeom>
        </p:spPr>
        <p:txBody>
          <a:bodyPr lIns="0" tIns="0" rIns="0" bIns="0" rtlCol="0" anchor="t">
            <a:spAutoFit/>
          </a:bodyPr>
          <a:lstStyle/>
          <a:p>
            <a:pPr algn="r">
              <a:lnSpc>
                <a:spcPts val="4800"/>
              </a:lnSpc>
            </a:pPr>
            <a:r>
              <a:rPr lang="en-US" sz="3000" dirty="0">
                <a:solidFill>
                  <a:srgbClr val="804F3B"/>
                </a:solidFill>
                <a:latin typeface="Raleway"/>
              </a:rPr>
              <a:t>5</a:t>
            </a:r>
          </a:p>
        </p:txBody>
      </p:sp>
      <p:sp>
        <p:nvSpPr>
          <p:cNvPr id="10" name="Freeform 10"/>
          <p:cNvSpPr/>
          <p:nvPr/>
        </p:nvSpPr>
        <p:spPr>
          <a:xfrm>
            <a:off x="14187875" y="3017851"/>
            <a:ext cx="4048584" cy="4747807"/>
          </a:xfrm>
          <a:custGeom>
            <a:avLst/>
            <a:gdLst/>
            <a:ahLst/>
            <a:cxnLst/>
            <a:rect l="l" t="t" r="r" b="b"/>
            <a:pathLst>
              <a:path w="4048584" h="4747807">
                <a:moveTo>
                  <a:pt x="0" y="0"/>
                </a:moveTo>
                <a:lnTo>
                  <a:pt x="4048585" y="0"/>
                </a:lnTo>
                <a:lnTo>
                  <a:pt x="4048585" y="4747806"/>
                </a:lnTo>
                <a:lnTo>
                  <a:pt x="0" y="47478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40784" y="0"/>
            <a:ext cx="1547216" cy="10287000"/>
            <a:chOff x="0" y="0"/>
            <a:chExt cx="523379" cy="3479800"/>
          </a:xfrm>
        </p:grpSpPr>
        <p:sp>
          <p:nvSpPr>
            <p:cNvPr id="3" name="Freeform 3"/>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txBody>
            <a:bodyPr/>
            <a:lstStyle/>
            <a:p>
              <a:endParaRPr lang="en-US"/>
            </a:p>
          </p:txBody>
        </p:sp>
      </p:grpSp>
      <p:sp>
        <p:nvSpPr>
          <p:cNvPr id="5" name="TextBox 5"/>
          <p:cNvSpPr txBox="1"/>
          <p:nvPr/>
        </p:nvSpPr>
        <p:spPr>
          <a:xfrm>
            <a:off x="5105400" y="190500"/>
            <a:ext cx="6019800" cy="448841"/>
          </a:xfrm>
          <a:prstGeom prst="rect">
            <a:avLst/>
          </a:prstGeom>
        </p:spPr>
        <p:txBody>
          <a:bodyPr wrap="square" lIns="0" tIns="0" rIns="0" bIns="0" rtlCol="0" anchor="t">
            <a:spAutoFit/>
          </a:bodyPr>
          <a:lstStyle/>
          <a:p>
            <a:pPr algn="just">
              <a:lnSpc>
                <a:spcPts val="3509"/>
              </a:lnSpc>
            </a:pPr>
            <a:r>
              <a:rPr lang="en-US" sz="2999" dirty="0">
                <a:latin typeface="Raleway Bold"/>
              </a:rPr>
              <a:t>ER Diagram of Proposed System</a:t>
            </a:r>
          </a:p>
        </p:txBody>
      </p:sp>
      <p:pic>
        <p:nvPicPr>
          <p:cNvPr id="6" name="Picture 5">
            <a:extLst>
              <a:ext uri="{FF2B5EF4-FFF2-40B4-BE49-F238E27FC236}">
                <a16:creationId xmlns:a16="http://schemas.microsoft.com/office/drawing/2014/main" id="{FF36A3C4-FC30-5734-FBE3-FE3E4ECEEC9F}"/>
              </a:ext>
            </a:extLst>
          </p:cNvPr>
          <p:cNvPicPr>
            <a:picLocks noChangeAspect="1"/>
          </p:cNvPicPr>
          <p:nvPr/>
        </p:nvPicPr>
        <p:blipFill>
          <a:blip r:embed="rId2"/>
          <a:stretch>
            <a:fillRect/>
          </a:stretch>
        </p:blipFill>
        <p:spPr>
          <a:xfrm>
            <a:off x="3733800" y="1028700"/>
            <a:ext cx="8420100" cy="8841105"/>
          </a:xfrm>
          <a:prstGeom prst="rect">
            <a:avLst/>
          </a:prstGeom>
        </p:spPr>
      </p:pic>
      <p:sp>
        <p:nvSpPr>
          <p:cNvPr id="9" name="TextBox 10">
            <a:extLst>
              <a:ext uri="{FF2B5EF4-FFF2-40B4-BE49-F238E27FC236}">
                <a16:creationId xmlns:a16="http://schemas.microsoft.com/office/drawing/2014/main" id="{7BC5AB0C-5C22-B2C9-979C-32B474DE9405}"/>
              </a:ext>
            </a:extLst>
          </p:cNvPr>
          <p:cNvSpPr txBox="1"/>
          <p:nvPr/>
        </p:nvSpPr>
        <p:spPr>
          <a:xfrm>
            <a:off x="16918147" y="9134475"/>
            <a:ext cx="682307" cy="553678"/>
          </a:xfrm>
          <a:prstGeom prst="rect">
            <a:avLst/>
          </a:prstGeom>
        </p:spPr>
        <p:txBody>
          <a:bodyPr lIns="0" tIns="0" rIns="0" bIns="0" rtlCol="0" anchor="t">
            <a:spAutoFit/>
          </a:bodyPr>
          <a:lstStyle/>
          <a:p>
            <a:pPr algn="r">
              <a:lnSpc>
                <a:spcPts val="4800"/>
              </a:lnSpc>
            </a:pPr>
            <a:r>
              <a:rPr lang="en-US" sz="3000" dirty="0">
                <a:solidFill>
                  <a:srgbClr val="804F3B"/>
                </a:solidFill>
                <a:latin typeface="Raleway"/>
              </a:rPr>
              <a:t>6</a:t>
            </a:r>
          </a:p>
        </p:txBody>
      </p:sp>
    </p:spTree>
    <p:extLst>
      <p:ext uri="{BB962C8B-B14F-4D97-AF65-F5344CB8AC3E}">
        <p14:creationId xmlns:p14="http://schemas.microsoft.com/office/powerpoint/2010/main" val="2467770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grpSp>
        <p:nvGrpSpPr>
          <p:cNvPr id="2" name="Group 2"/>
          <p:cNvGrpSpPr/>
          <p:nvPr/>
        </p:nvGrpSpPr>
        <p:grpSpPr>
          <a:xfrm>
            <a:off x="16740784" y="0"/>
            <a:ext cx="1547216" cy="10287000"/>
            <a:chOff x="0" y="0"/>
            <a:chExt cx="523379" cy="3479800"/>
          </a:xfrm>
        </p:grpSpPr>
        <p:sp>
          <p:nvSpPr>
            <p:cNvPr id="3" name="Freeform 3"/>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txBody>
            <a:bodyPr/>
            <a:lstStyle/>
            <a:p>
              <a:endParaRPr lang="en-US"/>
            </a:p>
          </p:txBody>
        </p:sp>
      </p:grpSp>
      <p:sp>
        <p:nvSpPr>
          <p:cNvPr id="5" name="TextBox 5"/>
          <p:cNvSpPr txBox="1"/>
          <p:nvPr/>
        </p:nvSpPr>
        <p:spPr>
          <a:xfrm>
            <a:off x="1590248" y="803910"/>
            <a:ext cx="4572203" cy="449580"/>
          </a:xfrm>
          <a:prstGeom prst="rect">
            <a:avLst/>
          </a:prstGeom>
        </p:spPr>
        <p:txBody>
          <a:bodyPr lIns="0" tIns="0" rIns="0" bIns="0" rtlCol="0" anchor="t">
            <a:spAutoFit/>
          </a:bodyPr>
          <a:lstStyle/>
          <a:p>
            <a:pPr algn="just">
              <a:lnSpc>
                <a:spcPts val="3509"/>
              </a:lnSpc>
            </a:pPr>
            <a:r>
              <a:rPr lang="en-US" sz="2999" dirty="0">
                <a:latin typeface="Raleway Bold"/>
              </a:rPr>
              <a:t>IMPLEMENTATION</a:t>
            </a:r>
          </a:p>
        </p:txBody>
      </p:sp>
      <p:sp>
        <p:nvSpPr>
          <p:cNvPr id="6" name="TextBox 6"/>
          <p:cNvSpPr txBox="1"/>
          <p:nvPr/>
        </p:nvSpPr>
        <p:spPr>
          <a:xfrm>
            <a:off x="1028700" y="723011"/>
            <a:ext cx="561548" cy="602729"/>
          </a:xfrm>
          <a:prstGeom prst="rect">
            <a:avLst/>
          </a:prstGeom>
        </p:spPr>
        <p:txBody>
          <a:bodyPr lIns="0" tIns="0" rIns="0" bIns="0" rtlCol="0" anchor="t">
            <a:spAutoFit/>
          </a:bodyPr>
          <a:lstStyle/>
          <a:p>
            <a:pPr algn="just">
              <a:lnSpc>
                <a:spcPts val="4679"/>
              </a:lnSpc>
            </a:pPr>
            <a:r>
              <a:rPr lang="en-US" sz="3999" dirty="0">
                <a:latin typeface="Raleway Bold"/>
              </a:rPr>
              <a:t>III</a:t>
            </a:r>
          </a:p>
        </p:txBody>
      </p:sp>
      <p:sp>
        <p:nvSpPr>
          <p:cNvPr id="8" name="TextBox 8"/>
          <p:cNvSpPr txBox="1"/>
          <p:nvPr/>
        </p:nvSpPr>
        <p:spPr>
          <a:xfrm>
            <a:off x="869300" y="1413957"/>
            <a:ext cx="4857237" cy="1112228"/>
          </a:xfrm>
          <a:prstGeom prst="rect">
            <a:avLst/>
          </a:prstGeom>
        </p:spPr>
        <p:txBody>
          <a:bodyPr wrap="square" lIns="0" tIns="0" rIns="0" bIns="0" rtlCol="0" anchor="t">
            <a:spAutoFit/>
          </a:bodyPr>
          <a:lstStyle/>
          <a:p>
            <a:pPr>
              <a:lnSpc>
                <a:spcPts val="4479"/>
              </a:lnSpc>
            </a:pPr>
            <a:r>
              <a:rPr lang="en-US" sz="2799" dirty="0">
                <a:latin typeface="Radley Bold"/>
              </a:rPr>
              <a:t>a. Login Page (for both startup and investors)</a:t>
            </a:r>
          </a:p>
        </p:txBody>
      </p:sp>
      <p:pic>
        <p:nvPicPr>
          <p:cNvPr id="12" name="Picture 11" descr="A screenshot of a login form&#10;&#10;Description automatically generated">
            <a:extLst>
              <a:ext uri="{FF2B5EF4-FFF2-40B4-BE49-F238E27FC236}">
                <a16:creationId xmlns:a16="http://schemas.microsoft.com/office/drawing/2014/main" id="{6603881C-F902-9E37-51CA-BAD89ECC37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59211" y="837094"/>
            <a:ext cx="4746148" cy="9097225"/>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7D850142-33CF-AC50-4F73-A8E0974E17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19800" y="837094"/>
            <a:ext cx="4746148" cy="9097225"/>
          </a:xfrm>
          <a:prstGeom prst="rect">
            <a:avLst/>
          </a:prstGeom>
        </p:spPr>
      </p:pic>
      <p:sp>
        <p:nvSpPr>
          <p:cNvPr id="4" name="TextBox 10">
            <a:extLst>
              <a:ext uri="{FF2B5EF4-FFF2-40B4-BE49-F238E27FC236}">
                <a16:creationId xmlns:a16="http://schemas.microsoft.com/office/drawing/2014/main" id="{EF87F511-F96E-AC03-0DDA-AA326C99CD6E}"/>
              </a:ext>
            </a:extLst>
          </p:cNvPr>
          <p:cNvSpPr txBox="1"/>
          <p:nvPr/>
        </p:nvSpPr>
        <p:spPr>
          <a:xfrm>
            <a:off x="16918147" y="9134475"/>
            <a:ext cx="682307" cy="553678"/>
          </a:xfrm>
          <a:prstGeom prst="rect">
            <a:avLst/>
          </a:prstGeom>
        </p:spPr>
        <p:txBody>
          <a:bodyPr lIns="0" tIns="0" rIns="0" bIns="0" rtlCol="0" anchor="t">
            <a:spAutoFit/>
          </a:bodyPr>
          <a:lstStyle/>
          <a:p>
            <a:pPr algn="r">
              <a:lnSpc>
                <a:spcPts val="4800"/>
              </a:lnSpc>
            </a:pPr>
            <a:r>
              <a:rPr lang="en-US" sz="3000" dirty="0">
                <a:solidFill>
                  <a:srgbClr val="804F3B"/>
                </a:solidFill>
                <a:latin typeface="Raleway"/>
              </a:rPr>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grpSp>
        <p:nvGrpSpPr>
          <p:cNvPr id="2" name="Group 2"/>
          <p:cNvGrpSpPr/>
          <p:nvPr/>
        </p:nvGrpSpPr>
        <p:grpSpPr>
          <a:xfrm>
            <a:off x="16740784" y="0"/>
            <a:ext cx="1547216" cy="10287000"/>
            <a:chOff x="0" y="0"/>
            <a:chExt cx="523379" cy="3479800"/>
          </a:xfrm>
        </p:grpSpPr>
        <p:sp>
          <p:nvSpPr>
            <p:cNvPr id="3" name="Freeform 3"/>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txBody>
            <a:bodyPr/>
            <a:lstStyle/>
            <a:p>
              <a:endParaRPr lang="en-US"/>
            </a:p>
          </p:txBody>
        </p:sp>
      </p:grpSp>
      <p:sp>
        <p:nvSpPr>
          <p:cNvPr id="5" name="TextBox 5"/>
          <p:cNvSpPr txBox="1"/>
          <p:nvPr/>
        </p:nvSpPr>
        <p:spPr>
          <a:xfrm>
            <a:off x="1028700" y="723011"/>
            <a:ext cx="561548" cy="602729"/>
          </a:xfrm>
          <a:prstGeom prst="rect">
            <a:avLst/>
          </a:prstGeom>
        </p:spPr>
        <p:txBody>
          <a:bodyPr lIns="0" tIns="0" rIns="0" bIns="0" rtlCol="0" anchor="t">
            <a:spAutoFit/>
          </a:bodyPr>
          <a:lstStyle/>
          <a:p>
            <a:pPr algn="just">
              <a:lnSpc>
                <a:spcPts val="4679"/>
              </a:lnSpc>
            </a:pPr>
            <a:r>
              <a:rPr lang="en-US" sz="3999" dirty="0">
                <a:latin typeface="Raleway Bold"/>
              </a:rPr>
              <a:t>III</a:t>
            </a:r>
          </a:p>
        </p:txBody>
      </p:sp>
      <p:sp>
        <p:nvSpPr>
          <p:cNvPr id="6" name="TextBox 6"/>
          <p:cNvSpPr txBox="1"/>
          <p:nvPr/>
        </p:nvSpPr>
        <p:spPr>
          <a:xfrm>
            <a:off x="1590248" y="803910"/>
            <a:ext cx="4572203" cy="449580"/>
          </a:xfrm>
          <a:prstGeom prst="rect">
            <a:avLst/>
          </a:prstGeom>
        </p:spPr>
        <p:txBody>
          <a:bodyPr lIns="0" tIns="0" rIns="0" bIns="0" rtlCol="0" anchor="t">
            <a:spAutoFit/>
          </a:bodyPr>
          <a:lstStyle/>
          <a:p>
            <a:pPr algn="just">
              <a:lnSpc>
                <a:spcPts val="3509"/>
              </a:lnSpc>
            </a:pPr>
            <a:r>
              <a:rPr lang="en-US" sz="2999" dirty="0">
                <a:latin typeface="Raleway Bold"/>
              </a:rPr>
              <a:t>IMPLEMENTATION</a:t>
            </a:r>
          </a:p>
        </p:txBody>
      </p:sp>
      <p:sp>
        <p:nvSpPr>
          <p:cNvPr id="8" name="TextBox 8"/>
          <p:cNvSpPr txBox="1"/>
          <p:nvPr/>
        </p:nvSpPr>
        <p:spPr>
          <a:xfrm>
            <a:off x="666738" y="1413957"/>
            <a:ext cx="14000633" cy="535146"/>
          </a:xfrm>
          <a:prstGeom prst="rect">
            <a:avLst/>
          </a:prstGeom>
        </p:spPr>
        <p:txBody>
          <a:bodyPr lIns="0" tIns="0" rIns="0" bIns="0" rtlCol="0" anchor="t">
            <a:spAutoFit/>
          </a:bodyPr>
          <a:lstStyle/>
          <a:p>
            <a:pPr>
              <a:lnSpc>
                <a:spcPts val="4479"/>
              </a:lnSpc>
            </a:pPr>
            <a:r>
              <a:rPr lang="en-US" sz="2799" dirty="0">
                <a:solidFill>
                  <a:srgbClr val="804F3B"/>
                </a:solidFill>
                <a:latin typeface="Radley Bold"/>
              </a:rPr>
              <a:t>b. Dashboard</a:t>
            </a:r>
          </a:p>
        </p:txBody>
      </p:sp>
      <p:pic>
        <p:nvPicPr>
          <p:cNvPr id="10" name="Picture 9" descr="A screenshot of a phone&#10;&#10;Description automatically generated">
            <a:extLst>
              <a:ext uri="{FF2B5EF4-FFF2-40B4-BE49-F238E27FC236}">
                <a16:creationId xmlns:a16="http://schemas.microsoft.com/office/drawing/2014/main" id="{0473585D-6D0B-668F-F857-44B2C7C026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48728" y="2057304"/>
            <a:ext cx="4492474" cy="8119173"/>
          </a:xfrm>
          <a:prstGeom prst="rect">
            <a:avLst/>
          </a:prstGeom>
        </p:spPr>
      </p:pic>
      <p:sp>
        <p:nvSpPr>
          <p:cNvPr id="13" name="TextBox 12">
            <a:extLst>
              <a:ext uri="{FF2B5EF4-FFF2-40B4-BE49-F238E27FC236}">
                <a16:creationId xmlns:a16="http://schemas.microsoft.com/office/drawing/2014/main" id="{8E6C346B-C5EC-22DC-79F8-3CB5F6EE352B}"/>
              </a:ext>
            </a:extLst>
          </p:cNvPr>
          <p:cNvSpPr txBox="1"/>
          <p:nvPr/>
        </p:nvSpPr>
        <p:spPr>
          <a:xfrm>
            <a:off x="634783" y="2113257"/>
            <a:ext cx="1596046" cy="523220"/>
          </a:xfrm>
          <a:prstGeom prst="rect">
            <a:avLst/>
          </a:prstGeom>
          <a:noFill/>
        </p:spPr>
        <p:txBody>
          <a:bodyPr wrap="square" rtlCol="0">
            <a:spAutoFit/>
          </a:bodyPr>
          <a:lstStyle/>
          <a:p>
            <a:r>
              <a:rPr lang="en-US" sz="2800" dirty="0"/>
              <a:t>Investors</a:t>
            </a:r>
          </a:p>
        </p:txBody>
      </p:sp>
      <p:pic>
        <p:nvPicPr>
          <p:cNvPr id="16" name="Picture 15" descr="A screenshot of a phone&#10;&#10;Description automatically generated">
            <a:extLst>
              <a:ext uri="{FF2B5EF4-FFF2-40B4-BE49-F238E27FC236}">
                <a16:creationId xmlns:a16="http://schemas.microsoft.com/office/drawing/2014/main" id="{66A4EA40-3FBA-E0A0-9D0C-DA2F74C18E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41037" y="2043784"/>
            <a:ext cx="4499955" cy="8132693"/>
          </a:xfrm>
          <a:prstGeom prst="rect">
            <a:avLst/>
          </a:prstGeom>
        </p:spPr>
      </p:pic>
      <p:pic>
        <p:nvPicPr>
          <p:cNvPr id="18" name="Picture 17" descr="A screenshot of a phone&#10;&#10;Description automatically generated">
            <a:extLst>
              <a:ext uri="{FF2B5EF4-FFF2-40B4-BE49-F238E27FC236}">
                <a16:creationId xmlns:a16="http://schemas.microsoft.com/office/drawing/2014/main" id="{E61AFA2F-C403-67FB-4BA6-4489864E09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232304" y="2043784"/>
            <a:ext cx="4492474" cy="8119173"/>
          </a:xfrm>
          <a:prstGeom prst="rect">
            <a:avLst/>
          </a:prstGeom>
        </p:spPr>
      </p:pic>
      <p:sp>
        <p:nvSpPr>
          <p:cNvPr id="4" name="TextBox 10">
            <a:extLst>
              <a:ext uri="{FF2B5EF4-FFF2-40B4-BE49-F238E27FC236}">
                <a16:creationId xmlns:a16="http://schemas.microsoft.com/office/drawing/2014/main" id="{D9926878-6573-C3D8-2948-BFE6FDB06831}"/>
              </a:ext>
            </a:extLst>
          </p:cNvPr>
          <p:cNvSpPr txBox="1"/>
          <p:nvPr/>
        </p:nvSpPr>
        <p:spPr>
          <a:xfrm>
            <a:off x="16918147" y="9134475"/>
            <a:ext cx="682307" cy="553678"/>
          </a:xfrm>
          <a:prstGeom prst="rect">
            <a:avLst/>
          </a:prstGeom>
        </p:spPr>
        <p:txBody>
          <a:bodyPr lIns="0" tIns="0" rIns="0" bIns="0" rtlCol="0" anchor="t">
            <a:spAutoFit/>
          </a:bodyPr>
          <a:lstStyle/>
          <a:p>
            <a:pPr algn="r">
              <a:lnSpc>
                <a:spcPts val="4800"/>
              </a:lnSpc>
            </a:pPr>
            <a:r>
              <a:rPr lang="en-US" sz="3000" dirty="0">
                <a:solidFill>
                  <a:srgbClr val="804F3B"/>
                </a:solidFill>
                <a:latin typeface="Raleway"/>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grpSp>
        <p:nvGrpSpPr>
          <p:cNvPr id="2" name="Group 2"/>
          <p:cNvGrpSpPr/>
          <p:nvPr/>
        </p:nvGrpSpPr>
        <p:grpSpPr>
          <a:xfrm>
            <a:off x="16740784" y="0"/>
            <a:ext cx="1547216" cy="10287000"/>
            <a:chOff x="0" y="0"/>
            <a:chExt cx="523379" cy="3479800"/>
          </a:xfrm>
        </p:grpSpPr>
        <p:sp>
          <p:nvSpPr>
            <p:cNvPr id="3" name="Freeform 3"/>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txBody>
            <a:bodyPr/>
            <a:lstStyle/>
            <a:p>
              <a:endParaRPr lang="en-US"/>
            </a:p>
          </p:txBody>
        </p:sp>
      </p:grpSp>
      <p:sp>
        <p:nvSpPr>
          <p:cNvPr id="4" name="Freeform 4"/>
          <p:cNvSpPr/>
          <p:nvPr/>
        </p:nvSpPr>
        <p:spPr>
          <a:xfrm>
            <a:off x="11951740" y="1633474"/>
            <a:ext cx="4354378" cy="8648700"/>
          </a:xfrm>
          <a:custGeom>
            <a:avLst/>
            <a:gdLst/>
            <a:ahLst/>
            <a:cxnLst/>
            <a:rect l="l" t="t" r="r" b="b"/>
            <a:pathLst>
              <a:path w="4354378" h="9440387">
                <a:moveTo>
                  <a:pt x="0" y="0"/>
                </a:moveTo>
                <a:lnTo>
                  <a:pt x="4354378" y="0"/>
                </a:lnTo>
                <a:lnTo>
                  <a:pt x="4354378" y="9440387"/>
                </a:lnTo>
                <a:lnTo>
                  <a:pt x="0" y="9440387"/>
                </a:lnTo>
                <a:lnTo>
                  <a:pt x="0" y="0"/>
                </a:lnTo>
                <a:close/>
              </a:path>
            </a:pathLst>
          </a:custGeom>
          <a:blipFill>
            <a:blip r:embed="rId2"/>
            <a:stretch>
              <a:fillRect/>
            </a:stretch>
          </a:blipFill>
        </p:spPr>
        <p:txBody>
          <a:bodyPr/>
          <a:lstStyle/>
          <a:p>
            <a:endParaRPr lang="en-US"/>
          </a:p>
        </p:txBody>
      </p:sp>
      <p:sp>
        <p:nvSpPr>
          <p:cNvPr id="5" name="TextBox 5"/>
          <p:cNvSpPr txBox="1"/>
          <p:nvPr/>
        </p:nvSpPr>
        <p:spPr>
          <a:xfrm>
            <a:off x="1028700" y="723011"/>
            <a:ext cx="561548" cy="602729"/>
          </a:xfrm>
          <a:prstGeom prst="rect">
            <a:avLst/>
          </a:prstGeom>
        </p:spPr>
        <p:txBody>
          <a:bodyPr lIns="0" tIns="0" rIns="0" bIns="0" rtlCol="0" anchor="t">
            <a:spAutoFit/>
          </a:bodyPr>
          <a:lstStyle/>
          <a:p>
            <a:pPr algn="just">
              <a:lnSpc>
                <a:spcPts val="4679"/>
              </a:lnSpc>
            </a:pPr>
            <a:r>
              <a:rPr lang="en-US" sz="3999" dirty="0">
                <a:latin typeface="Raleway Bold"/>
              </a:rPr>
              <a:t>III</a:t>
            </a:r>
          </a:p>
        </p:txBody>
      </p:sp>
      <p:sp>
        <p:nvSpPr>
          <p:cNvPr id="6" name="TextBox 6"/>
          <p:cNvSpPr txBox="1"/>
          <p:nvPr/>
        </p:nvSpPr>
        <p:spPr>
          <a:xfrm>
            <a:off x="1590248" y="803910"/>
            <a:ext cx="4572203" cy="449580"/>
          </a:xfrm>
          <a:prstGeom prst="rect">
            <a:avLst/>
          </a:prstGeom>
        </p:spPr>
        <p:txBody>
          <a:bodyPr lIns="0" tIns="0" rIns="0" bIns="0" rtlCol="0" anchor="t">
            <a:spAutoFit/>
          </a:bodyPr>
          <a:lstStyle/>
          <a:p>
            <a:pPr algn="just">
              <a:lnSpc>
                <a:spcPts val="3509"/>
              </a:lnSpc>
            </a:pPr>
            <a:r>
              <a:rPr lang="en-US" sz="2999" dirty="0">
                <a:latin typeface="Raleway Bold"/>
              </a:rPr>
              <a:t>IMPLEMENTATION</a:t>
            </a:r>
          </a:p>
        </p:txBody>
      </p:sp>
      <p:sp>
        <p:nvSpPr>
          <p:cNvPr id="9" name="Freeform 4">
            <a:extLst>
              <a:ext uri="{FF2B5EF4-FFF2-40B4-BE49-F238E27FC236}">
                <a16:creationId xmlns:a16="http://schemas.microsoft.com/office/drawing/2014/main" id="{9140631B-667D-FC5B-66F7-F0A0986E0117}"/>
              </a:ext>
            </a:extLst>
          </p:cNvPr>
          <p:cNvSpPr/>
          <p:nvPr/>
        </p:nvSpPr>
        <p:spPr>
          <a:xfrm>
            <a:off x="2230271" y="1638300"/>
            <a:ext cx="4239970" cy="8577633"/>
          </a:xfrm>
          <a:custGeom>
            <a:avLst/>
            <a:gdLst/>
            <a:ahLst/>
            <a:cxnLst/>
            <a:rect l="l" t="t" r="r" b="b"/>
            <a:pathLst>
              <a:path w="4239970" h="9192348">
                <a:moveTo>
                  <a:pt x="0" y="0"/>
                </a:moveTo>
                <a:lnTo>
                  <a:pt x="4239970" y="0"/>
                </a:lnTo>
                <a:lnTo>
                  <a:pt x="4239970" y="9192348"/>
                </a:lnTo>
                <a:lnTo>
                  <a:pt x="0" y="9192348"/>
                </a:lnTo>
                <a:lnTo>
                  <a:pt x="0" y="0"/>
                </a:lnTo>
                <a:close/>
              </a:path>
            </a:pathLst>
          </a:custGeom>
          <a:blipFill>
            <a:blip r:embed="rId3"/>
            <a:stretch>
              <a:fillRect/>
            </a:stretch>
          </a:blipFill>
        </p:spPr>
        <p:txBody>
          <a:bodyPr/>
          <a:lstStyle/>
          <a:p>
            <a:endParaRPr lang="en-US"/>
          </a:p>
        </p:txBody>
      </p:sp>
      <p:sp>
        <p:nvSpPr>
          <p:cNvPr id="10" name="TextBox 9">
            <a:extLst>
              <a:ext uri="{FF2B5EF4-FFF2-40B4-BE49-F238E27FC236}">
                <a16:creationId xmlns:a16="http://schemas.microsoft.com/office/drawing/2014/main" id="{5ACA9F35-58D5-9607-D985-83AE87642B54}"/>
              </a:ext>
            </a:extLst>
          </p:cNvPr>
          <p:cNvSpPr txBox="1"/>
          <p:nvPr/>
        </p:nvSpPr>
        <p:spPr>
          <a:xfrm>
            <a:off x="685800" y="2554367"/>
            <a:ext cx="1752600" cy="523220"/>
          </a:xfrm>
          <a:prstGeom prst="rect">
            <a:avLst/>
          </a:prstGeom>
          <a:noFill/>
        </p:spPr>
        <p:txBody>
          <a:bodyPr wrap="square" rtlCol="0">
            <a:spAutoFit/>
          </a:bodyPr>
          <a:lstStyle/>
          <a:p>
            <a:r>
              <a:rPr lang="en-US" sz="2800" dirty="0"/>
              <a:t>Startups</a:t>
            </a:r>
          </a:p>
        </p:txBody>
      </p:sp>
      <p:pic>
        <p:nvPicPr>
          <p:cNvPr id="12" name="Picture 11" descr="A screenshot of a phone&#10;&#10;Description automatically generated">
            <a:extLst>
              <a:ext uri="{FF2B5EF4-FFF2-40B4-BE49-F238E27FC236}">
                <a16:creationId xmlns:a16="http://schemas.microsoft.com/office/drawing/2014/main" id="{C206A22F-8D86-63D4-F0B4-6F84601C36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70926" y="1638300"/>
            <a:ext cx="4746148" cy="8648700"/>
          </a:xfrm>
          <a:prstGeom prst="rect">
            <a:avLst/>
          </a:prstGeom>
        </p:spPr>
      </p:pic>
      <p:sp>
        <p:nvSpPr>
          <p:cNvPr id="7" name="TextBox 10">
            <a:extLst>
              <a:ext uri="{FF2B5EF4-FFF2-40B4-BE49-F238E27FC236}">
                <a16:creationId xmlns:a16="http://schemas.microsoft.com/office/drawing/2014/main" id="{6C519CA2-9267-26D6-0501-47D47B1A18C5}"/>
              </a:ext>
            </a:extLst>
          </p:cNvPr>
          <p:cNvSpPr txBox="1"/>
          <p:nvPr/>
        </p:nvSpPr>
        <p:spPr>
          <a:xfrm>
            <a:off x="16918147" y="9134475"/>
            <a:ext cx="682307" cy="553678"/>
          </a:xfrm>
          <a:prstGeom prst="rect">
            <a:avLst/>
          </a:prstGeom>
        </p:spPr>
        <p:txBody>
          <a:bodyPr lIns="0" tIns="0" rIns="0" bIns="0" rtlCol="0" anchor="t">
            <a:spAutoFit/>
          </a:bodyPr>
          <a:lstStyle/>
          <a:p>
            <a:pPr algn="r">
              <a:lnSpc>
                <a:spcPts val="4800"/>
              </a:lnSpc>
            </a:pPr>
            <a:r>
              <a:rPr lang="en-US" sz="3000" dirty="0">
                <a:solidFill>
                  <a:srgbClr val="804F3B"/>
                </a:solidFill>
                <a:latin typeface="Raleway"/>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TotalTime>
  <Words>1144</Words>
  <Application>Microsoft Office PowerPoint</Application>
  <PresentationFormat>Custom</PresentationFormat>
  <Paragraphs>152</Paragraphs>
  <Slides>22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Raleway Semi-Bold</vt:lpstr>
      <vt:lpstr>Arial</vt:lpstr>
      <vt:lpstr>Calibri</vt:lpstr>
      <vt:lpstr>Raleway Bold</vt:lpstr>
      <vt:lpstr>Radley</vt:lpstr>
      <vt:lpstr>Raleway</vt:lpstr>
      <vt:lpstr>Radley Bold</vt:lpstr>
      <vt:lpstr>Söhne</vt:lpstr>
      <vt:lpstr>Prata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Aniket Flutter</dc:title>
  <dc:creator>Hemani Mahajan</dc:creator>
  <cp:lastModifiedBy>Mahajan, Hemani</cp:lastModifiedBy>
  <cp:revision>4</cp:revision>
  <dcterms:created xsi:type="dcterms:W3CDTF">2006-08-16T00:00:00Z</dcterms:created>
  <dcterms:modified xsi:type="dcterms:W3CDTF">2024-04-07T09:29:16Z</dcterms:modified>
  <dc:identifier>DAGBR_YA7oU</dc:identifier>
</cp:coreProperties>
</file>